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60" r:id="rId16"/>
    <p:sldId id="272" r:id="rId17"/>
    <p:sldId id="271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5B09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3" d="100"/>
          <a:sy n="73" d="100"/>
        </p:scale>
        <p:origin x="702" y="1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94B7B-B3E9-40EC-853F-B2CF46A8EAA4}" type="datetimeFigureOut">
              <a:rPr lang="en-US" smtClean="0"/>
              <a:t>8/23/2021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91C49-77DA-45EC-B843-5953E8D9F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296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94B7B-B3E9-40EC-853F-B2CF46A8EAA4}" type="datetimeFigureOut">
              <a:rPr lang="en-US" smtClean="0"/>
              <a:t>8/23/2021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91C49-77DA-45EC-B843-5953E8D9F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801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94B7B-B3E9-40EC-853F-B2CF46A8EAA4}" type="datetimeFigureOut">
              <a:rPr lang="en-US" smtClean="0"/>
              <a:t>8/23/2021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91C49-77DA-45EC-B843-5953E8D9F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911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94B7B-B3E9-40EC-853F-B2CF46A8EAA4}" type="datetimeFigureOut">
              <a:rPr lang="en-US" smtClean="0"/>
              <a:t>8/23/2021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91C49-77DA-45EC-B843-5953E8D9F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490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94B7B-B3E9-40EC-853F-B2CF46A8EAA4}" type="datetimeFigureOut">
              <a:rPr lang="en-US" smtClean="0"/>
              <a:t>8/23/2021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91C49-77DA-45EC-B843-5953E8D9F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633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94B7B-B3E9-40EC-853F-B2CF46A8EAA4}" type="datetimeFigureOut">
              <a:rPr lang="en-US" smtClean="0"/>
              <a:t>8/23/2021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91C49-77DA-45EC-B843-5953E8D9F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400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94B7B-B3E9-40EC-853F-B2CF46A8EAA4}" type="datetimeFigureOut">
              <a:rPr lang="en-US" smtClean="0"/>
              <a:t>8/23/2021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91C49-77DA-45EC-B843-5953E8D9F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814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94B7B-B3E9-40EC-853F-B2CF46A8EAA4}" type="datetimeFigureOut">
              <a:rPr lang="en-US" smtClean="0"/>
              <a:t>8/23/2021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91C49-77DA-45EC-B843-5953E8D9F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418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94B7B-B3E9-40EC-853F-B2CF46A8EAA4}" type="datetimeFigureOut">
              <a:rPr lang="en-US" smtClean="0"/>
              <a:t>8/23/2021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91C49-77DA-45EC-B843-5953E8D9F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138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94B7B-B3E9-40EC-853F-B2CF46A8EAA4}" type="datetimeFigureOut">
              <a:rPr lang="en-US" smtClean="0"/>
              <a:t>8/23/2021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91C49-77DA-45EC-B843-5953E8D9F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144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94B7B-B3E9-40EC-853F-B2CF46A8EAA4}" type="datetimeFigureOut">
              <a:rPr lang="en-US" smtClean="0"/>
              <a:t>8/23/2021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91C49-77DA-45EC-B843-5953E8D9F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134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A94B7B-B3E9-40EC-853F-B2CF46A8EAA4}" type="datetimeFigureOut">
              <a:rPr lang="en-US" smtClean="0"/>
              <a:t>8/23/2021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891C49-77DA-45EC-B843-5953E8D9F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15180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microsoft.com/office/2007/relationships/hdphoto" Target="../media/hdphoto9.wdp"/><Relationship Id="rId7" Type="http://schemas.microsoft.com/office/2007/relationships/hdphoto" Target="../media/hdphoto11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11" Type="http://schemas.openxmlformats.org/officeDocument/2006/relationships/image" Target="../media/image29.jpg"/><Relationship Id="rId5" Type="http://schemas.microsoft.com/office/2007/relationships/hdphoto" Target="../media/hdphoto10.wdp"/><Relationship Id="rId10" Type="http://schemas.openxmlformats.org/officeDocument/2006/relationships/image" Target="../media/image28.jpg"/><Relationship Id="rId4" Type="http://schemas.openxmlformats.org/officeDocument/2006/relationships/image" Target="../media/image25.png"/><Relationship Id="rId9" Type="http://schemas.microsoft.com/office/2007/relationships/hdphoto" Target="../media/hdphoto12.wdp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eg"/><Relationship Id="rId3" Type="http://schemas.microsoft.com/office/2007/relationships/hdphoto" Target="../media/hdphoto13.wdp"/><Relationship Id="rId7" Type="http://schemas.openxmlformats.org/officeDocument/2006/relationships/image" Target="../media/image32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4.wdp"/><Relationship Id="rId5" Type="http://schemas.openxmlformats.org/officeDocument/2006/relationships/image" Target="../media/image31.png"/><Relationship Id="rId10" Type="http://schemas.openxmlformats.org/officeDocument/2006/relationships/image" Target="../media/image35.jpg"/><Relationship Id="rId4" Type="http://schemas.openxmlformats.org/officeDocument/2006/relationships/image" Target="NULL"/><Relationship Id="rId9" Type="http://schemas.openxmlformats.org/officeDocument/2006/relationships/image" Target="../media/image34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jpg"/><Relationship Id="rId4" Type="http://schemas.openxmlformats.org/officeDocument/2006/relationships/image" Target="../media/image38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microsoft.com/office/2007/relationships/hdphoto" Target="../media/hdphoto15.wdp"/><Relationship Id="rId7" Type="http://schemas.microsoft.com/office/2007/relationships/hdphoto" Target="../media/hdphoto17.wdp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microsoft.com/office/2007/relationships/hdphoto" Target="../media/hdphoto16.wdp"/><Relationship Id="rId4" Type="http://schemas.openxmlformats.org/officeDocument/2006/relationships/image" Target="../media/image40.png"/><Relationship Id="rId9" Type="http://schemas.microsoft.com/office/2007/relationships/hdphoto" Target="../media/hdphoto18.wdp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hdphoto" Target="../media/hdphoto21.wdp"/><Relationship Id="rId3" Type="http://schemas.microsoft.com/office/2007/relationships/hdphoto" Target="../media/hdphoto19.wdp"/><Relationship Id="rId7" Type="http://schemas.openxmlformats.org/officeDocument/2006/relationships/image" Target="../media/image46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microsoft.com/office/2007/relationships/hdphoto" Target="../media/hdphoto20.wdp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ature.com/articles/s41598-021-92465-9?error=cookies_not_supported&amp;code=f60477bb-bea4-44ee-9bd9-75d0efc8d961" TargetMode="External"/><Relationship Id="rId2" Type="http://schemas.openxmlformats.org/officeDocument/2006/relationships/hyperlink" Target="https://www.thenationalnews.com/uae/how-uae-camel-cloning-became-an-industry-worth-millions-of-dirhams-1.1169175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ired.me/science/inside-the-dubai-lab-where-the-worlds-first-cloned-camel-was-born/" TargetMode="External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hdphoto" Target="../media/hdphoto24.wdp"/><Relationship Id="rId13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49.png"/><Relationship Id="rId12" Type="http://schemas.microsoft.com/office/2007/relationships/hdphoto" Target="../media/hdphoto26.wdp"/><Relationship Id="rId17" Type="http://schemas.microsoft.com/office/2007/relationships/hdphoto" Target="../media/hdphoto28.wdp"/><Relationship Id="rId2" Type="http://schemas.openxmlformats.org/officeDocument/2006/relationships/image" Target="../media/image2.jpg"/><Relationship Id="rId16" Type="http://schemas.openxmlformats.org/officeDocument/2006/relationships/image" Target="../media/image54.png"/><Relationship Id="rId1" Type="http://schemas.openxmlformats.org/officeDocument/2006/relationships/slideLayout" Target="../slideLayouts/slideLayout6.xml"/><Relationship Id="rId6" Type="http://schemas.microsoft.com/office/2007/relationships/hdphoto" Target="../media/hdphoto23.wdp"/><Relationship Id="rId11" Type="http://schemas.openxmlformats.org/officeDocument/2006/relationships/image" Target="../media/image51.png"/><Relationship Id="rId5" Type="http://schemas.openxmlformats.org/officeDocument/2006/relationships/image" Target="../media/image48.png"/><Relationship Id="rId15" Type="http://schemas.openxmlformats.org/officeDocument/2006/relationships/image" Target="../media/image53.png"/><Relationship Id="rId10" Type="http://schemas.microsoft.com/office/2007/relationships/hdphoto" Target="../media/hdphoto25.wdp"/><Relationship Id="rId4" Type="http://schemas.microsoft.com/office/2007/relationships/hdphoto" Target="../media/hdphoto22.wdp"/><Relationship Id="rId9" Type="http://schemas.openxmlformats.org/officeDocument/2006/relationships/image" Target="../media/image50.png"/><Relationship Id="rId14" Type="http://schemas.microsoft.com/office/2007/relationships/hdphoto" Target="../media/hdphoto27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.jpeg"/><Relationship Id="rId4" Type="http://schemas.openxmlformats.org/officeDocument/2006/relationships/image" Target="../media/image9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microsoft.com/office/2007/relationships/hdphoto" Target="../media/hdphoto2.wdp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7" Type="http://schemas.microsoft.com/office/2007/relationships/hdphoto" Target="../media/hdphoto5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microsoft.com/office/2007/relationships/hdphoto" Target="../media/hdphoto4.wdp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7" Type="http://schemas.microsoft.com/office/2007/relationships/hdphoto" Target="../media/hdphoto8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microsoft.com/office/2007/relationships/hdphoto" Target="../media/hdphoto7.wdp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9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DBD40ED-1A8B-45AA-8178-454063EBA88C}"/>
              </a:ext>
            </a:extLst>
          </p:cNvPr>
          <p:cNvSpPr txBox="1"/>
          <p:nvPr/>
        </p:nvSpPr>
        <p:spPr>
          <a:xfrm>
            <a:off x="4795854" y="4727100"/>
            <a:ext cx="2309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2060"/>
                </a:solidFill>
                <a:latin typeface="Bodoni MT" panose="02070603080606020203" pitchFamily="18" charset="0"/>
              </a:rPr>
              <a:t>Team - 06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5CF31C-3E17-434D-87F9-10A5D0802387}"/>
              </a:ext>
            </a:extLst>
          </p:cNvPr>
          <p:cNvSpPr txBox="1"/>
          <p:nvPr/>
        </p:nvSpPr>
        <p:spPr>
          <a:xfrm>
            <a:off x="3501441" y="5991708"/>
            <a:ext cx="5342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2060"/>
                </a:solidFill>
                <a:latin typeface="Bodoni MT" panose="02070603080606020203" pitchFamily="18" charset="0"/>
              </a:rPr>
              <a:t>Faculty of Humanities and </a:t>
            </a:r>
            <a:r>
              <a:rPr lang="en-US" sz="2400" b="1" dirty="0" smtClean="0">
                <a:solidFill>
                  <a:srgbClr val="002060"/>
                </a:solidFill>
                <a:latin typeface="Bodoni MT" panose="02070603080606020203" pitchFamily="18" charset="0"/>
              </a:rPr>
              <a:t>Sciences</a:t>
            </a:r>
            <a:endParaRPr lang="en-US" sz="2400" b="1" dirty="0">
              <a:solidFill>
                <a:srgbClr val="002060"/>
              </a:solidFill>
              <a:latin typeface="Bodoni MT" panose="02070603080606020203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BCDF2A4-AA25-468D-AA5C-0ED59DF33436}"/>
              </a:ext>
            </a:extLst>
          </p:cNvPr>
          <p:cNvSpPr txBox="1"/>
          <p:nvPr/>
        </p:nvSpPr>
        <p:spPr>
          <a:xfrm>
            <a:off x="4824194" y="5359404"/>
            <a:ext cx="2309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2060"/>
                </a:solidFill>
                <a:latin typeface="Bodoni MT" panose="02070603080606020203" pitchFamily="18" charset="0"/>
              </a:rPr>
              <a:t>Batch 6</a:t>
            </a:r>
          </a:p>
        </p:txBody>
      </p:sp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909251" y="1128663"/>
            <a:ext cx="10526384" cy="3513118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5400" b="1" dirty="0" smtClean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  <a:reflection blurRad="6350" stA="55000" endA="300" endPos="45500" dir="5400000" sy="-100000" algn="bl" rotWithShape="0"/>
                </a:effectLst>
                <a:latin typeface="Lucida Bright" panose="02040602050505020304" pitchFamily="18" charset="0"/>
              </a:rPr>
              <a:t>AGRICULTURAL </a:t>
            </a:r>
            <a:br>
              <a:rPr lang="en-US" sz="5400" b="1" dirty="0" smtClean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  <a:reflection blurRad="6350" stA="55000" endA="300" endPos="45500" dir="5400000" sy="-100000" algn="bl" rotWithShape="0"/>
                </a:effectLst>
                <a:latin typeface="Lucida Bright" panose="02040602050505020304" pitchFamily="18" charset="0"/>
              </a:rPr>
            </a:br>
            <a:r>
              <a:rPr lang="en-US" sz="5400" b="1" dirty="0" smtClean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  <a:reflection blurRad="6350" stA="55000" endA="300" endPos="45500" dir="5400000" sy="-100000" algn="bl" rotWithShape="0"/>
                </a:effectLst>
                <a:latin typeface="Lucida Bright" panose="02040602050505020304" pitchFamily="18" charset="0"/>
              </a:rPr>
              <a:t>ANIMAL </a:t>
            </a:r>
            <a:r>
              <a:rPr lang="en-US" sz="5400" b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  <a:reflection blurRad="6350" stA="55000" endA="300" endPos="45500" dir="5400000" sy="-100000" algn="bl" rotWithShape="0"/>
                </a:effectLst>
                <a:latin typeface="Lucida Bright" panose="02040602050505020304" pitchFamily="18" charset="0"/>
              </a:rPr>
              <a:t> </a:t>
            </a:r>
            <a:r>
              <a:rPr lang="en-US" sz="5400" b="1" dirty="0" smtClean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  <a:reflection blurRad="6350" stA="55000" endA="300" endPos="45500" dir="5400000" sy="-100000" algn="bl" rotWithShape="0"/>
                </a:effectLst>
                <a:latin typeface="Lucida Bright" panose="02040602050505020304" pitchFamily="18" charset="0"/>
              </a:rPr>
              <a:t/>
            </a:r>
            <a:br>
              <a:rPr lang="en-US" sz="5400" b="1" dirty="0" smtClean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  <a:reflection blurRad="6350" stA="55000" endA="300" endPos="45500" dir="5400000" sy="-100000" algn="bl" rotWithShape="0"/>
                </a:effectLst>
                <a:latin typeface="Lucida Bright" panose="02040602050505020304" pitchFamily="18" charset="0"/>
              </a:rPr>
            </a:br>
            <a:r>
              <a:rPr lang="en-US" sz="5400" b="1" dirty="0" smtClean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  <a:reflection blurRad="6350" stA="55000" endA="300" endPos="45500" dir="5400000" sy="-100000" algn="bl" rotWithShape="0"/>
                </a:effectLst>
                <a:latin typeface="Lucida Bright" panose="02040602050505020304" pitchFamily="18" charset="0"/>
              </a:rPr>
              <a:t>BIOTECHNOLOGY</a:t>
            </a:r>
            <a:endParaRPr lang="en-US" sz="5400" b="1" dirty="0">
              <a:solidFill>
                <a:schemeClr val="tx1">
                  <a:lumMod val="95000"/>
                  <a:lumOff val="5000"/>
                </a:schemeClr>
              </a:solidFill>
              <a:effectLst>
                <a:glow rad="228600">
                  <a:schemeClr val="accent4">
                    <a:satMod val="175000"/>
                    <a:alpha val="40000"/>
                  </a:schemeClr>
                </a:glow>
                <a:reflection blurRad="6350" stA="55000" endA="300" endPos="45500" dir="5400000" sy="-100000" algn="bl" rotWithShape="0"/>
              </a:effectLst>
              <a:latin typeface="Lucida Bright" panose="020406020505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15" y="5991709"/>
            <a:ext cx="1928515" cy="64824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33" b="99767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0169" y="4336078"/>
            <a:ext cx="2676008" cy="2736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697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2"/>
          <p:cNvSpPr txBox="1">
            <a:spLocks/>
          </p:cNvSpPr>
          <p:nvPr/>
        </p:nvSpPr>
        <p:spPr>
          <a:xfrm>
            <a:off x="238370" y="488463"/>
            <a:ext cx="10693400" cy="1105094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3600" dirty="0" smtClean="0">
                <a:solidFill>
                  <a:srgbClr val="002060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+mn-lt"/>
              </a:rPr>
              <a:t>Applications of disease resistant animals</a:t>
            </a:r>
            <a:r>
              <a:rPr lang="en-US" sz="3600" b="1" dirty="0" smtClean="0">
                <a:solidFill>
                  <a:srgbClr val="002060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+mn-lt"/>
              </a:rPr>
              <a:t>.</a:t>
            </a:r>
            <a:endParaRPr lang="en-US" sz="3600" b="1" dirty="0">
              <a:solidFill>
                <a:srgbClr val="002060"/>
              </a:solidFill>
              <a:effectLst>
                <a:glow rad="228600">
                  <a:schemeClr val="accent4">
                    <a:satMod val="175000"/>
                    <a:alpha val="40000"/>
                  </a:schemeClr>
                </a:glow>
              </a:effectLst>
              <a:latin typeface="+mn-lt"/>
            </a:endParaRP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238370" y="2169647"/>
            <a:ext cx="9116645" cy="24812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600" dirty="0" smtClean="0">
                <a:solidFill>
                  <a:srgbClr val="002060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    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3600" dirty="0" smtClean="0">
              <a:solidFill>
                <a:srgbClr val="002060"/>
              </a:solidFill>
              <a:effectLst>
                <a:glow rad="2286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3600" dirty="0" smtClean="0">
                <a:solidFill>
                  <a:srgbClr val="002060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  How does the production of disease resistance animals affect  agriculture ?</a:t>
            </a:r>
          </a:p>
          <a:p>
            <a:pPr marL="0" indent="0">
              <a:buNone/>
            </a:pPr>
            <a:endParaRPr lang="en-US" sz="3600" dirty="0" smtClean="0">
              <a:solidFill>
                <a:srgbClr val="002060"/>
              </a:solidFill>
              <a:effectLst>
                <a:glow rad="2286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  <a:p>
            <a:endParaRPr lang="en-US" sz="3600" dirty="0">
              <a:solidFill>
                <a:srgbClr val="002060"/>
              </a:solidFill>
              <a:effectLst>
                <a:glow rad="2286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41" b="99231" l="556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7206" y="-213651"/>
            <a:ext cx="3720159" cy="322413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167" b="96667" l="3500" r="9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6301" y="2637344"/>
            <a:ext cx="4855699" cy="395126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6500" b="97000" l="3667" r="9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737" y="676470"/>
            <a:ext cx="4244927" cy="282995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5357" b="89286" l="5000" r="9461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8859" y="1252958"/>
            <a:ext cx="2057305" cy="221555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304" y="4473928"/>
            <a:ext cx="2336061" cy="2336061"/>
          </a:xfrm>
          <a:prstGeom prst="ellipse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88" t="5539" r="2683" b="7077"/>
          <a:stretch/>
        </p:blipFill>
        <p:spPr>
          <a:xfrm>
            <a:off x="4598182" y="4489754"/>
            <a:ext cx="2472739" cy="232023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109703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 txBox="1">
            <a:spLocks/>
          </p:cNvSpPr>
          <p:nvPr/>
        </p:nvSpPr>
        <p:spPr>
          <a:xfrm>
            <a:off x="758316" y="235364"/>
            <a:ext cx="11041811" cy="110942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6000" b="1" dirty="0" smtClean="0">
                <a:solidFill>
                  <a:srgbClr val="002060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cs typeface="Calibri"/>
              </a:rPr>
              <a:t>Road To Hornless Cattle Breeding</a:t>
            </a:r>
            <a:endParaRPr lang="en-US" sz="6000" b="1" dirty="0">
              <a:solidFill>
                <a:srgbClr val="002060"/>
              </a:solidFill>
              <a:effectLst>
                <a:glow rad="228600">
                  <a:schemeClr val="accent4">
                    <a:satMod val="175000"/>
                    <a:alpha val="40000"/>
                  </a:schemeClr>
                </a:glow>
              </a:effectLst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48223B-ACD0-4AEE-A02E-27B83418C181}"/>
              </a:ext>
            </a:extLst>
          </p:cNvPr>
          <p:cNvSpPr txBox="1"/>
          <p:nvPr/>
        </p:nvSpPr>
        <p:spPr>
          <a:xfrm>
            <a:off x="138023" y="1420156"/>
            <a:ext cx="6150631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dirty="0">
                <a:solidFill>
                  <a:schemeClr val="tx2">
                    <a:lumMod val="75000"/>
                  </a:schemeClr>
                </a:solidFill>
                <a:effectLst>
                  <a:glow rad="101600">
                    <a:schemeClr val="accent6">
                      <a:satMod val="175000"/>
                      <a:alpha val="40000"/>
                    </a:schemeClr>
                  </a:glow>
                </a:effectLst>
                <a:latin typeface="Comic Sans MS"/>
                <a:cs typeface="Calibri"/>
              </a:rPr>
              <a:t>Is it possible to naturally breed hornless cattle</a:t>
            </a:r>
            <a:endParaRPr lang="en-US" dirty="0">
              <a:solidFill>
                <a:schemeClr val="tx2">
                  <a:lumMod val="75000"/>
                </a:schemeClr>
              </a:solidFill>
              <a:effectLst>
                <a:glow rad="101600">
                  <a:schemeClr val="accent6">
                    <a:satMod val="175000"/>
                    <a:alpha val="40000"/>
                  </a:schemeClr>
                </a:glow>
              </a:effectLst>
              <a:cs typeface="Calibri"/>
            </a:endParaRPr>
          </a:p>
        </p:txBody>
      </p:sp>
      <p:pic>
        <p:nvPicPr>
          <p:cNvPr id="6" name="Graphic 11" descr="Badge Question Mark with solid fill">
            <a:extLst>
              <a:ext uri="{FF2B5EF4-FFF2-40B4-BE49-F238E27FC236}">
                <a16:creationId xmlns:a16="http://schemas.microsoft.com/office/drawing/2014/main" id="{2FDB1372-F4B1-4E00-9603-8F6E075ACB71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00B05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2001924" y="2691511"/>
            <a:ext cx="1385581" cy="139460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375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699" y="3388812"/>
            <a:ext cx="3875314" cy="387531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58" t="23" r="2478" b="-3243"/>
          <a:stretch/>
        </p:blipFill>
        <p:spPr>
          <a:xfrm>
            <a:off x="4681108" y="4086113"/>
            <a:ext cx="3094412" cy="2589836"/>
          </a:xfrm>
          <a:prstGeom prst="ellipse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3227" y="1279063"/>
            <a:ext cx="3027455" cy="2436621"/>
          </a:xfrm>
          <a:prstGeom prst="ellipse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" t="985" r="6486" b="9273"/>
          <a:stretch/>
        </p:blipFill>
        <p:spPr>
          <a:xfrm>
            <a:off x="8588013" y="4238031"/>
            <a:ext cx="3304904" cy="2286000"/>
          </a:xfrm>
          <a:prstGeom prst="ellipse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20" b="7588"/>
          <a:stretch/>
        </p:blipFill>
        <p:spPr>
          <a:xfrm>
            <a:off x="4789569" y="1380510"/>
            <a:ext cx="3925825" cy="2446907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873870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0B24FE5-0787-4D89-8659-9DB88A4C0B79}"/>
              </a:ext>
            </a:extLst>
          </p:cNvPr>
          <p:cNvSpPr txBox="1"/>
          <p:nvPr/>
        </p:nvSpPr>
        <p:spPr>
          <a:xfrm>
            <a:off x="1215833" y="291332"/>
            <a:ext cx="10449298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800" dirty="0">
                <a:solidFill>
                  <a:srgbClr val="002060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cs typeface="Calibri"/>
              </a:rPr>
              <a:t>What is the Gene Editing Technology?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4B71EF-8F7B-4BEF-8E7D-C3ED683273D9}"/>
              </a:ext>
            </a:extLst>
          </p:cNvPr>
          <p:cNvSpPr txBox="1"/>
          <p:nvPr/>
        </p:nvSpPr>
        <p:spPr>
          <a:xfrm>
            <a:off x="350153" y="1640331"/>
            <a:ext cx="4889968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3200" dirty="0">
                <a:solidFill>
                  <a:srgbClr val="002060"/>
                </a:solidFill>
                <a:effectLst>
                  <a:glow rad="139700">
                    <a:schemeClr val="accent6">
                      <a:satMod val="175000"/>
                      <a:alpha val="40000"/>
                    </a:schemeClr>
                  </a:glow>
                </a:effectLst>
                <a:latin typeface="Bahnschrift SemiBold"/>
                <a:cs typeface="Calibri"/>
              </a:rPr>
              <a:t>Cut the DNA</a:t>
            </a:r>
          </a:p>
          <a:p>
            <a:pPr marL="285750" indent="-285750">
              <a:buFont typeface="Arial"/>
              <a:buChar char="•"/>
            </a:pPr>
            <a:r>
              <a:rPr lang="en-US" sz="3200" dirty="0">
                <a:solidFill>
                  <a:srgbClr val="002060"/>
                </a:solidFill>
                <a:effectLst>
                  <a:glow rad="139700">
                    <a:schemeClr val="accent6">
                      <a:satMod val="175000"/>
                      <a:alpha val="40000"/>
                    </a:schemeClr>
                  </a:glow>
                </a:effectLst>
                <a:latin typeface="Bahnschrift SemiBold"/>
                <a:cs typeface="Calibri"/>
              </a:rPr>
              <a:t>Remove existing DNA</a:t>
            </a:r>
          </a:p>
          <a:p>
            <a:pPr marL="285750" indent="-285750">
              <a:buFont typeface="Arial"/>
              <a:buChar char="•"/>
            </a:pPr>
            <a:r>
              <a:rPr lang="en-US" sz="3200" dirty="0">
                <a:solidFill>
                  <a:srgbClr val="002060"/>
                </a:solidFill>
                <a:effectLst>
                  <a:glow rad="139700">
                    <a:schemeClr val="accent6">
                      <a:satMod val="175000"/>
                      <a:alpha val="40000"/>
                    </a:schemeClr>
                  </a:glow>
                </a:effectLst>
                <a:latin typeface="Bahnschrift SemiBold"/>
                <a:cs typeface="Calibri"/>
              </a:rPr>
              <a:t>Insert replacement DNA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8ABE4D-A011-4F3E-A114-96E3BB7515A6}"/>
              </a:ext>
            </a:extLst>
          </p:cNvPr>
          <p:cNvSpPr txBox="1"/>
          <p:nvPr/>
        </p:nvSpPr>
        <p:spPr>
          <a:xfrm>
            <a:off x="951045" y="3727993"/>
            <a:ext cx="7448372" cy="273921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dirty="0">
                <a:solidFill>
                  <a:srgbClr val="002060"/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</a:effectLst>
                <a:cs typeface="Calibri"/>
              </a:rPr>
              <a:t>This </a:t>
            </a:r>
            <a:r>
              <a:rPr lang="en-US" sz="3200" b="1" dirty="0">
                <a:solidFill>
                  <a:srgbClr val="002060"/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</a:effectLst>
                <a:cs typeface="Calibri"/>
              </a:rPr>
              <a:t>naturally</a:t>
            </a:r>
            <a:r>
              <a:rPr lang="en-US" sz="3200" dirty="0">
                <a:solidFill>
                  <a:srgbClr val="002060"/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</a:effectLst>
                <a:cs typeface="Calibri"/>
              </a:rPr>
              <a:t> </a:t>
            </a:r>
            <a:r>
              <a:rPr lang="en-US" sz="3200" b="1" dirty="0">
                <a:solidFill>
                  <a:srgbClr val="002060"/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</a:effectLst>
                <a:cs typeface="Calibri"/>
              </a:rPr>
              <a:t>dehorning method</a:t>
            </a:r>
            <a:r>
              <a:rPr lang="en-US" sz="3200" dirty="0">
                <a:solidFill>
                  <a:srgbClr val="002060"/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</a:effectLst>
                <a:cs typeface="Calibri"/>
              </a:rPr>
              <a:t> helps to,</a:t>
            </a:r>
          </a:p>
          <a:p>
            <a:pPr marL="285750" indent="-285750">
              <a:buFont typeface="Arial"/>
              <a:buChar char="•"/>
            </a:pPr>
            <a:r>
              <a:rPr lang="en-US" sz="2800" dirty="0">
                <a:solidFill>
                  <a:srgbClr val="002060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cs typeface="Calibri"/>
              </a:rPr>
              <a:t>Remove both harmful and expensive</a:t>
            </a:r>
          </a:p>
          <a:p>
            <a:r>
              <a:rPr lang="en-US" sz="2800" dirty="0">
                <a:solidFill>
                  <a:srgbClr val="002060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cs typeface="Calibri"/>
              </a:rPr>
              <a:t>       method</a:t>
            </a:r>
            <a:endParaRPr lang="en-US" dirty="0">
              <a:solidFill>
                <a:srgbClr val="002060"/>
              </a:solidFill>
              <a:effectLst>
                <a:glow rad="228600">
                  <a:schemeClr val="accent6">
                    <a:satMod val="175000"/>
                    <a:alpha val="40000"/>
                  </a:schemeClr>
                </a:glow>
              </a:effectLst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r>
              <a:rPr lang="en-US" sz="2800" dirty="0">
                <a:solidFill>
                  <a:srgbClr val="002060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cs typeface="Calibri"/>
              </a:rPr>
              <a:t>Protect handlers</a:t>
            </a:r>
          </a:p>
          <a:p>
            <a:pPr marL="285750" indent="-285750">
              <a:buFont typeface="Arial"/>
              <a:buChar char="•"/>
            </a:pPr>
            <a:r>
              <a:rPr lang="en-US" sz="2800" dirty="0">
                <a:solidFill>
                  <a:srgbClr val="002060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cs typeface="Calibri"/>
              </a:rPr>
              <a:t>Protect other animals</a:t>
            </a:r>
          </a:p>
          <a:p>
            <a:pPr marL="285750" indent="-285750">
              <a:buFont typeface="Arial"/>
              <a:buChar char="•"/>
            </a:pPr>
            <a:r>
              <a:rPr lang="en-US" sz="2800" dirty="0">
                <a:solidFill>
                  <a:srgbClr val="002060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cs typeface="Calibri"/>
              </a:rPr>
              <a:t>Easier to handle 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58" r="1338"/>
          <a:stretch/>
        </p:blipFill>
        <p:spPr>
          <a:xfrm>
            <a:off x="8598890" y="4884087"/>
            <a:ext cx="3183807" cy="175566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2" t="1408" b="-1408"/>
          <a:stretch/>
        </p:blipFill>
        <p:spPr>
          <a:xfrm>
            <a:off x="5062350" y="4884087"/>
            <a:ext cx="2727329" cy="1973913"/>
          </a:xfrm>
          <a:prstGeom prst="ellipse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27" t="132" r="10650"/>
          <a:stretch/>
        </p:blipFill>
        <p:spPr>
          <a:xfrm>
            <a:off x="5296589" y="1332412"/>
            <a:ext cx="2843181" cy="2169314"/>
          </a:xfrm>
          <a:prstGeom prst="ellipse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143"/>
          <a:stretch/>
        </p:blipFill>
        <p:spPr>
          <a:xfrm>
            <a:off x="8373290" y="1312431"/>
            <a:ext cx="3635005" cy="318086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221559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/>
          <p:cNvSpPr txBox="1">
            <a:spLocks/>
          </p:cNvSpPr>
          <p:nvPr/>
        </p:nvSpPr>
        <p:spPr>
          <a:xfrm>
            <a:off x="282713" y="397322"/>
            <a:ext cx="11909287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 smtClean="0">
                <a:solidFill>
                  <a:srgbClr val="002060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Bahnschrift Light" panose="020B0502040204020203" pitchFamily="34" charset="0"/>
                <a:cs typeface="Vrinda" panose="020B0502040204020203" pitchFamily="34" charset="0"/>
              </a:rPr>
              <a:t>Pros of Agricultural animal Biotechnology</a:t>
            </a:r>
            <a:endParaRPr lang="en-US" sz="4800" b="1" dirty="0">
              <a:solidFill>
                <a:srgbClr val="002060"/>
              </a:solidFill>
              <a:effectLst>
                <a:glow rad="228600">
                  <a:schemeClr val="accent4">
                    <a:satMod val="175000"/>
                    <a:alpha val="40000"/>
                  </a:schemeClr>
                </a:glow>
              </a:effectLst>
              <a:latin typeface="Bahnschrift Light" panose="020B0502040204020203" pitchFamily="34" charset="0"/>
              <a:cs typeface="Vrinda" panose="020B0502040204020203" pitchFamily="34" charset="0"/>
            </a:endParaRPr>
          </a:p>
        </p:txBody>
      </p:sp>
      <p:sp>
        <p:nvSpPr>
          <p:cNvPr id="3" name="Content Placeholder 4"/>
          <p:cNvSpPr txBox="1">
            <a:spLocks/>
          </p:cNvSpPr>
          <p:nvPr/>
        </p:nvSpPr>
        <p:spPr>
          <a:xfrm>
            <a:off x="0" y="1069740"/>
            <a:ext cx="12192000" cy="291443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 smtClean="0">
                <a:solidFill>
                  <a:srgbClr val="002060"/>
                </a:solidFill>
                <a:effectLst>
                  <a:glow rad="139700">
                    <a:schemeClr val="accent6">
                      <a:satMod val="175000"/>
                      <a:alpha val="40000"/>
                    </a:schemeClr>
                  </a:glow>
                </a:effectLst>
                <a:cs typeface="Vrinda" panose="020B0502040204020203" pitchFamily="34" charset="0"/>
              </a:rPr>
              <a:t>To create more high-yield from farm animals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 smtClean="0">
                <a:solidFill>
                  <a:srgbClr val="002060"/>
                </a:solidFill>
                <a:effectLst>
                  <a:glow rad="139700">
                    <a:schemeClr val="accent6">
                      <a:satMod val="175000"/>
                      <a:alpha val="40000"/>
                    </a:schemeClr>
                  </a:glow>
                </a:effectLst>
                <a:cs typeface="Vrinda" panose="020B0502040204020203" pitchFamily="34" charset="0"/>
              </a:rPr>
              <a:t>Genetically modified disease resistant farm animals- Example :Prion free Cattles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 smtClean="0">
                <a:solidFill>
                  <a:srgbClr val="002060"/>
                </a:solidFill>
                <a:effectLst>
                  <a:glow rad="139700">
                    <a:schemeClr val="accent6">
                      <a:satMod val="175000"/>
                      <a:alpha val="40000"/>
                    </a:schemeClr>
                  </a:glow>
                </a:effectLst>
                <a:cs typeface="Vrinda" panose="020B0502040204020203" pitchFamily="34" charset="0"/>
              </a:rPr>
              <a:t>To fact-finding and testing purposes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endParaRPr lang="en-US" dirty="0" smtClean="0">
              <a:solidFill>
                <a:srgbClr val="002060"/>
              </a:solidFill>
              <a:effectLst>
                <a:glow rad="139700">
                  <a:schemeClr val="accent6">
                    <a:satMod val="175000"/>
                    <a:alpha val="40000"/>
                  </a:schemeClr>
                </a:glow>
              </a:effectLst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endParaRPr lang="en-US" dirty="0" smtClean="0">
              <a:solidFill>
                <a:srgbClr val="002060"/>
              </a:solidFill>
              <a:effectLst>
                <a:glow rad="139700">
                  <a:schemeClr val="accent6">
                    <a:satMod val="175000"/>
                    <a:alpha val="40000"/>
                  </a:schemeClr>
                </a:glow>
              </a:effectLst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endParaRPr lang="en-US" dirty="0" smtClean="0">
              <a:solidFill>
                <a:srgbClr val="002060"/>
              </a:solidFill>
              <a:effectLst>
                <a:glow rad="139700">
                  <a:schemeClr val="accent6">
                    <a:satMod val="175000"/>
                    <a:alpha val="40000"/>
                  </a:schemeClr>
                </a:glow>
              </a:effectLst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endParaRPr lang="en-US" dirty="0" smtClean="0">
              <a:solidFill>
                <a:srgbClr val="002060"/>
              </a:solidFill>
              <a:effectLst>
                <a:glow rad="139700">
                  <a:schemeClr val="accent6">
                    <a:satMod val="175000"/>
                    <a:alpha val="40000"/>
                  </a:schemeClr>
                </a:glow>
              </a:effectLst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en-US" dirty="0" smtClean="0">
              <a:solidFill>
                <a:srgbClr val="002060"/>
              </a:solidFill>
              <a:effectLst>
                <a:glow rad="139700">
                  <a:schemeClr val="accent6">
                    <a:satMod val="175000"/>
                    <a:alpha val="40000"/>
                  </a:schemeClr>
                </a:glow>
              </a:effectLst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endParaRPr lang="en-US" dirty="0" smtClean="0">
              <a:solidFill>
                <a:srgbClr val="002060"/>
              </a:solidFill>
              <a:effectLst>
                <a:glow rad="139700">
                  <a:schemeClr val="accent6">
                    <a:satMod val="175000"/>
                    <a:alpha val="40000"/>
                  </a:schemeClr>
                </a:glow>
              </a:effectLst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endParaRPr lang="en-US" dirty="0" smtClean="0">
              <a:solidFill>
                <a:srgbClr val="002060"/>
              </a:solidFill>
              <a:effectLst>
                <a:glow rad="139700">
                  <a:schemeClr val="accent6">
                    <a:satMod val="175000"/>
                    <a:alpha val="40000"/>
                  </a:schemeClr>
                </a:glow>
              </a:effectLst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endParaRPr lang="en-US" dirty="0" smtClean="0">
              <a:solidFill>
                <a:srgbClr val="002060"/>
              </a:solidFill>
              <a:effectLst>
                <a:glow rad="139700">
                  <a:schemeClr val="accent6">
                    <a:satMod val="175000"/>
                    <a:alpha val="40000"/>
                  </a:schemeClr>
                </a:glow>
              </a:effectLst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en-US" dirty="0" smtClean="0">
              <a:solidFill>
                <a:srgbClr val="002060"/>
              </a:solidFill>
              <a:effectLst>
                <a:glow rad="139700">
                  <a:schemeClr val="accent6">
                    <a:satMod val="175000"/>
                    <a:alpha val="40000"/>
                  </a:schemeClr>
                </a:glow>
              </a:effectLst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endParaRPr lang="en-US" dirty="0">
              <a:solidFill>
                <a:srgbClr val="002060"/>
              </a:solidFill>
              <a:effectLst>
                <a:glow rad="139700">
                  <a:schemeClr val="accent6">
                    <a:satMod val="175000"/>
                    <a:alpha val="40000"/>
                  </a:schemeClr>
                </a:glow>
              </a:effectLst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217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0159" y="2660520"/>
            <a:ext cx="4143884" cy="431504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15" b="99475" l="0" r="9960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47" y="3391916"/>
            <a:ext cx="3152819" cy="2931137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760" b="94624" l="617" r="9578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934" y="2526955"/>
            <a:ext cx="2368803" cy="2493091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99013" l="0" r="9952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1700" y="4201499"/>
            <a:ext cx="2741234" cy="2666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102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0" y="509451"/>
            <a:ext cx="12192000" cy="1325563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 smtClean="0">
                <a:solidFill>
                  <a:srgbClr val="002060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Bahnschrift Light" panose="020B0502040204020203" pitchFamily="34" charset="0"/>
                <a:cs typeface="Vrinda" panose="020B0502040204020203" pitchFamily="34" charset="0"/>
              </a:rPr>
              <a:t>Cons of Agricultural animal Biotechnology</a:t>
            </a:r>
            <a:endParaRPr lang="en-US" sz="4800" b="1" dirty="0">
              <a:solidFill>
                <a:srgbClr val="002060"/>
              </a:solidFill>
              <a:effectLst>
                <a:glow rad="228600">
                  <a:schemeClr val="accent4">
                    <a:satMod val="175000"/>
                    <a:alpha val="40000"/>
                  </a:schemeClr>
                </a:glow>
              </a:effectLst>
              <a:latin typeface="Bahnschrift Light" panose="020B0502040204020203" pitchFamily="34" charset="0"/>
              <a:cs typeface="Vrinda" panose="020B0502040204020203" pitchFamily="34" charset="0"/>
            </a:endParaRP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346228" y="1111154"/>
            <a:ext cx="7635178" cy="2957854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sz="3200" dirty="0" smtClean="0">
                <a:solidFill>
                  <a:srgbClr val="002060"/>
                </a:solidFill>
                <a:effectLst>
                  <a:glow rad="1397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The risk of diseases -Example : AIDS Virus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AutoNum type="arabicPeriod" startAt="2"/>
            </a:pPr>
            <a:r>
              <a:rPr lang="en-US" sz="3200" dirty="0" smtClean="0">
                <a:solidFill>
                  <a:srgbClr val="002060"/>
                </a:solidFill>
                <a:effectLst>
                  <a:glow rad="1397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Failure of traditional livestock farming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AutoNum type="arabicPeriod" startAt="2"/>
            </a:pPr>
            <a:r>
              <a:rPr lang="en-US" sz="3200" dirty="0" smtClean="0">
                <a:solidFill>
                  <a:srgbClr val="002060"/>
                </a:solidFill>
                <a:effectLst>
                  <a:glow rad="1397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Negative affects on the environment</a:t>
            </a:r>
          </a:p>
          <a:p>
            <a:pPr marL="0" indent="0">
              <a:lnSpc>
                <a:spcPct val="200000"/>
              </a:lnSpc>
              <a:buFont typeface="Arial" panose="020B0604020202020204" pitchFamily="34" charset="0"/>
              <a:buNone/>
            </a:pPr>
            <a:endParaRPr lang="en-US" sz="3200" dirty="0" smtClean="0">
              <a:solidFill>
                <a:srgbClr val="002060"/>
              </a:solidFill>
              <a:effectLst>
                <a:glow rad="139700">
                  <a:schemeClr val="accent6">
                    <a:satMod val="175000"/>
                    <a:alpha val="40000"/>
                  </a:schemeClr>
                </a:glow>
              </a:effectLst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AutoNum type="arabicPeriod" startAt="2"/>
            </a:pPr>
            <a:endParaRPr lang="en-US" sz="3200" dirty="0" smtClean="0">
              <a:solidFill>
                <a:srgbClr val="002060"/>
              </a:solidFill>
              <a:effectLst>
                <a:glow rad="139700">
                  <a:schemeClr val="accent6">
                    <a:satMod val="175000"/>
                    <a:alpha val="40000"/>
                  </a:schemeClr>
                </a:glow>
              </a:effectLst>
            </a:endParaRP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endParaRPr lang="en-US" sz="3200" dirty="0" smtClean="0">
              <a:solidFill>
                <a:srgbClr val="002060"/>
              </a:solidFill>
              <a:effectLst>
                <a:glow rad="139700">
                  <a:schemeClr val="accent6">
                    <a:satMod val="175000"/>
                    <a:alpha val="40000"/>
                  </a:schemeClr>
                </a:glow>
              </a:effectLst>
            </a:endParaRP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endParaRPr lang="en-US" sz="3200" dirty="0" smtClean="0">
              <a:solidFill>
                <a:srgbClr val="002060"/>
              </a:solidFill>
              <a:effectLst>
                <a:glow rad="139700">
                  <a:schemeClr val="accent6">
                    <a:satMod val="175000"/>
                    <a:alpha val="40000"/>
                  </a:schemeClr>
                </a:glow>
              </a:effectLst>
            </a:endParaRP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endParaRPr lang="en-US" sz="3200" dirty="0" smtClean="0">
              <a:solidFill>
                <a:srgbClr val="002060"/>
              </a:solidFill>
              <a:effectLst>
                <a:glow rad="139700">
                  <a:schemeClr val="accent6">
                    <a:satMod val="175000"/>
                    <a:alpha val="40000"/>
                  </a:schemeClr>
                </a:glow>
              </a:effectLst>
            </a:endParaRP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endParaRPr lang="en-US" sz="3200" dirty="0" smtClean="0">
              <a:solidFill>
                <a:srgbClr val="002060"/>
              </a:solidFill>
              <a:effectLst>
                <a:glow rad="139700">
                  <a:schemeClr val="accent6">
                    <a:satMod val="175000"/>
                    <a:alpha val="40000"/>
                  </a:schemeClr>
                </a:glow>
              </a:effectLst>
            </a:endParaRP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endParaRPr lang="en-US" sz="3200" dirty="0" smtClean="0">
              <a:solidFill>
                <a:srgbClr val="002060"/>
              </a:solidFill>
              <a:effectLst>
                <a:glow rad="139700">
                  <a:schemeClr val="accent6">
                    <a:satMod val="175000"/>
                    <a:alpha val="40000"/>
                  </a:schemeClr>
                </a:glow>
              </a:effectLst>
            </a:endParaRP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endParaRPr lang="en-US" sz="3200" dirty="0" smtClean="0">
              <a:solidFill>
                <a:srgbClr val="002060"/>
              </a:solidFill>
              <a:effectLst>
                <a:glow rad="139700">
                  <a:schemeClr val="accent6">
                    <a:satMod val="175000"/>
                    <a:alpha val="40000"/>
                  </a:schemeClr>
                </a:glow>
              </a:effectLst>
            </a:endParaRPr>
          </a:p>
          <a:p>
            <a:pPr marL="0" indent="0">
              <a:lnSpc>
                <a:spcPct val="200000"/>
              </a:lnSpc>
              <a:buFont typeface="Arial" panose="020B0604020202020204" pitchFamily="34" charset="0"/>
              <a:buNone/>
            </a:pPr>
            <a:endParaRPr lang="en-US" sz="3200" dirty="0">
              <a:solidFill>
                <a:srgbClr val="002060"/>
              </a:solidFill>
              <a:effectLst>
                <a:glow rad="139700">
                  <a:schemeClr val="accent6">
                    <a:satMod val="175000"/>
                    <a:alpha val="40000"/>
                  </a:schemeClr>
                </a:glow>
              </a:effectLst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513" b="97487" l="2500" r="9738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1036" y="1038586"/>
            <a:ext cx="4038385" cy="382685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3933" y="3767316"/>
            <a:ext cx="3088067" cy="308806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703" b="94538" l="5625" r="9525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7623" y="3617691"/>
            <a:ext cx="4144424" cy="369889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5204" b="93367" l="5442" r="94082">
                        <a14:foregroundMark x1="71293" y1="36939" x2="69252" y2="52653"/>
                        <a14:foregroundMark x1="77415" y1="38367" x2="81293" y2="56122"/>
                        <a14:foregroundMark x1="76803" y1="25204" x2="82653" y2="42041"/>
                        <a14:foregroundMark x1="64626" y1="28878" x2="65578" y2="36735"/>
                        <a14:backgroundMark x1="83741" y1="42041" x2="83741" y2="42959"/>
                        <a14:backgroundMark x1="83878" y1="40918" x2="83878" y2="41633"/>
                        <a14:backgroundMark x1="84490" y1="44184" x2="85306" y2="4418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1736" y="4085898"/>
            <a:ext cx="4995398" cy="3330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515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838200" y="983388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solidFill>
                  <a:srgbClr val="002060"/>
                </a:solidFill>
              </a:rPr>
              <a:t>Conclusion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394063" y="2165259"/>
            <a:ext cx="10515600" cy="324276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 smtClean="0"/>
              <a:t>How scientists have used technologies to create transgenic animals?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 smtClean="0"/>
              <a:t>Applications on disease resistant agricultural animals?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 smtClean="0"/>
              <a:t>Pros and cons of agricultural animal biotechnology?</a:t>
            </a:r>
          </a:p>
          <a:p>
            <a:pPr>
              <a:lnSpc>
                <a:spcPct val="150000"/>
              </a:lnSpc>
            </a:pPr>
            <a:endParaRPr lang="en-US" dirty="0" smtClean="0"/>
          </a:p>
          <a:p>
            <a:pPr>
              <a:lnSpc>
                <a:spcPct val="15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8911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988424" y="679268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002060"/>
                </a:solidFill>
              </a:rPr>
              <a:t>References 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302622" y="1342049"/>
            <a:ext cx="11767458" cy="5394960"/>
          </a:xfrm>
          <a:prstGeom prst="rect">
            <a:avLst/>
          </a:prstGeom>
        </p:spPr>
        <p:txBody>
          <a:bodyPr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marR="0" indent="-4572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Bardsley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, D. (2021, July 2). </a:t>
            </a:r>
            <a:r>
              <a:rPr lang="en-US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How UAE camel cloning became an industry worth millions of dirhams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. The National. 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hlinkClick r:id="rId2"/>
              </a:rPr>
              <a:t>https://www.thenationalnews.com/uae/how-uae-camel-cloning-became-an-industry-worth-millions-of-dirhams-1.1169175</a:t>
            </a:r>
            <a:endParaRPr lang="en-US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57200" marR="0" indent="-4572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Olsson, P. O. (2021, July 12). </a:t>
            </a:r>
            <a:r>
              <a:rPr lang="en-US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Blastocyst formation, embryo transfer and breed. . .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Scientific Reports. 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hlinkClick r:id="rId3"/>
              </a:rPr>
              <a:t>https://</a:t>
            </a:r>
            <a:r>
              <a:rPr lang="en-US" dirty="0" smtClean="0">
                <a:latin typeface="Times New Roman" panose="02020603050405020304" pitchFamily="18" charset="0"/>
                <a:ea typeface="Times New Roman" panose="02020603050405020304" pitchFamily="18" charset="0"/>
                <a:hlinkClick r:id="rId3"/>
              </a:rPr>
              <a:t>www.nature.com/articles/s41598-021-92465-9?error=cookies_not_supported&amp;code=f60477bb-bea4-44ee-9bd9-75d0efc8d961</a:t>
            </a:r>
          </a:p>
          <a:p>
            <a:pPr marL="457200" marR="0" indent="-4572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 Stewart, A. (2021, January 12). </a:t>
            </a:r>
            <a:r>
              <a:rPr lang="en-US" i="1" dirty="0" err="1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Injaz</a:t>
            </a:r>
            <a:r>
              <a:rPr lang="en-US" i="1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, the world’s first cloned camel, born in Dubai, has died</a:t>
            </a:r>
            <a:r>
              <a:rPr lang="en-US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. WIRED Middle East. </a:t>
            </a:r>
            <a:r>
              <a:rPr lang="en-US" dirty="0" smtClean="0">
                <a:latin typeface="Times New Roman" panose="02020603050405020304" pitchFamily="18" charset="0"/>
                <a:ea typeface="Times New Roman" panose="02020603050405020304" pitchFamily="18" charset="0"/>
                <a:hlinkClick r:id="rId4"/>
              </a:rPr>
              <a:t>https://wired.me/science/inside-the-dubai-lab-where-the-worlds-first-cloned-camel-was-born/</a:t>
            </a:r>
            <a:endParaRPr lang="en-US" dirty="0" smtClean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9707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7873" y="1342928"/>
            <a:ext cx="7572862" cy="1870910"/>
          </a:xfrm>
        </p:spPr>
        <p:txBody>
          <a:bodyPr>
            <a:noAutofit/>
          </a:bodyPr>
          <a:lstStyle/>
          <a:p>
            <a:pPr algn="ctr"/>
            <a:r>
              <a:rPr lang="en-US" sz="8800" b="1" dirty="0" smtClean="0">
                <a:solidFill>
                  <a:srgbClr val="002060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  <a:reflection blurRad="6350" stA="55000" endA="300" endPos="45500" dir="5400000" sy="-100000" algn="bl" rotWithShape="0"/>
                </a:effectLst>
              </a:rPr>
              <a:t>THANK YOU !</a:t>
            </a:r>
            <a:endParaRPr lang="en-US" sz="8800" b="1" dirty="0">
              <a:solidFill>
                <a:srgbClr val="002060"/>
              </a:solidFill>
              <a:effectLst>
                <a:glow rad="228600">
                  <a:schemeClr val="accent4">
                    <a:satMod val="175000"/>
                    <a:alpha val="40000"/>
                  </a:schemeClr>
                </a:glow>
                <a:reflection blurRad="6350" stA="55000" endA="300" endPos="45500" dir="5400000" sy="-100000" algn="bl" rotWithShape="0"/>
              </a:effectLst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389" b="90000" l="1300" r="936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5132" y="-574271"/>
            <a:ext cx="4800688" cy="8733432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6111" r="9977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3608" y="3270221"/>
            <a:ext cx="3226537" cy="3585041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90000" l="9457" r="90000">
                        <a14:foregroundMark x1="36957" y1="33500" x2="30109" y2="38375"/>
                        <a14:foregroundMark x1="29674" y1="39375" x2="40000" y2="70250"/>
                        <a14:foregroundMark x1="35543" y1="39375" x2="47500" y2="65250"/>
                        <a14:foregroundMark x1="40000" y1="71125" x2="50870" y2="64000"/>
                        <a14:foregroundMark x1="33478" y1="42375" x2="37826" y2="56750"/>
                        <a14:foregroundMark x1="43370" y1="43250" x2="54022" y2="87500"/>
                        <a14:foregroundMark x1="37826" y1="32875" x2="52065" y2="52875"/>
                        <a14:foregroundMark x1="49674" y1="35750" x2="54565" y2="56750"/>
                        <a14:foregroundMark x1="49674" y1="36125" x2="59130" y2="42375"/>
                        <a14:foregroundMark x1="59348" y1="42375" x2="71087" y2="65625"/>
                        <a14:foregroundMark x1="52283" y1="40000" x2="63152" y2="65625"/>
                        <a14:foregroundMark x1="61196" y1="61875" x2="48913" y2="66500"/>
                        <a14:foregroundMark x1="63370" y1="67125" x2="69674" y2="64875"/>
                        <a14:foregroundMark x1="59348" y1="66875" x2="48043" y2="69250"/>
                        <a14:foregroundMark x1="46087" y1="71875" x2="47065" y2="88625"/>
                        <a14:foregroundMark x1="41087" y1="71500" x2="39239" y2="88625"/>
                        <a14:foregroundMark x1="56630" y1="70875" x2="60761" y2="87125"/>
                        <a14:foregroundMark x1="38261" y1="88625" x2="62283" y2="88625"/>
                        <a14:foregroundMark x1="37826" y1="47500" x2="45109" y2="623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918" y="3440896"/>
            <a:ext cx="3986332" cy="3783715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100000" l="2462" r="9938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4195" y="3270221"/>
            <a:ext cx="1645850" cy="3592748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3529" b="65235" l="9970" r="8993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3736" y="3092047"/>
            <a:ext cx="3640568" cy="6298395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3148" b="90000" l="10000" r="90000">
                        <a14:foregroundMark x1="43571" y1="36574" x2="49571" y2="63056"/>
                        <a14:foregroundMark x1="37286" y1="35278" x2="30429" y2="40185"/>
                        <a14:foregroundMark x1="36000" y1="32315" x2="28571" y2="39352"/>
                        <a14:foregroundMark x1="29714" y1="39537" x2="38000" y2="47037"/>
                        <a14:foregroundMark x1="54000" y1="32963" x2="65286" y2="40185"/>
                        <a14:foregroundMark x1="64143" y1="41111" x2="49143" y2="61204"/>
                        <a14:foregroundMark x1="41571" y1="52222" x2="37714" y2="86759"/>
                        <a14:backgroundMark x1="56571" y1="40463" x2="53714" y2="44259"/>
                        <a14:backgroundMark x1="35286" y1="40185" x2="37714" y2="429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260" b="39661"/>
          <a:stretch/>
        </p:blipFill>
        <p:spPr>
          <a:xfrm>
            <a:off x="6068302" y="3213838"/>
            <a:ext cx="3329631" cy="3637914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 rotWithShape="1">
          <a:blip r:embed="rId15" cstate="print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ackgroundRemoval t="1615" b="98501" l="10000" r="9812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34324"/>
          <a:stretch/>
        </p:blipFill>
        <p:spPr>
          <a:xfrm>
            <a:off x="-1428595" y="3440896"/>
            <a:ext cx="4885071" cy="3477003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 rotWithShape="1"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0" b="59073" l="9483" r="89943">
                        <a14:foregroundMark x1="37644" y1="25000" x2="38506" y2="41331"/>
                        <a14:foregroundMark x1="34483" y1="23992" x2="34483" y2="37903"/>
                        <a14:foregroundMark x1="40517" y1="21371" x2="36207" y2="25000"/>
                        <a14:foregroundMark x1="37356" y1="22984" x2="32759" y2="23790"/>
                        <a14:foregroundMark x1="35345" y1="23589" x2="37069" y2="21169"/>
                        <a14:foregroundMark x1="60345" y1="22177" x2="61207" y2="37702"/>
                        <a14:foregroundMark x1="58908" y1="22782" x2="52874" y2="40927"/>
                        <a14:foregroundMark x1="52874" y1="46573" x2="61207" y2="58468"/>
                        <a14:foregroundMark x1="44540" y1="45565" x2="61494" y2="55847"/>
                        <a14:foregroundMark x1="56322" y1="40121" x2="36494" y2="56250"/>
                        <a14:foregroundMark x1="38793" y1="45968" x2="62931" y2="58065"/>
                        <a14:foregroundMark x1="44828" y1="48589" x2="54023" y2="54637"/>
                        <a14:foregroundMark x1="35632" y1="57661" x2="56897" y2="55242"/>
                        <a14:foregroundMark x1="55747" y1="43145" x2="63506" y2="57056"/>
                        <a14:foregroundMark x1="45690" y1="38105" x2="55747" y2="39113"/>
                        <a14:foregroundMark x1="42816" y1="24798" x2="42241" y2="36492"/>
                        <a14:foregroundMark x1="53736" y1="19556" x2="56034" y2="32460"/>
                        <a14:foregroundMark x1="53448" y1="24597" x2="53448" y2="37097"/>
                        <a14:foregroundMark x1="39080" y1="46573" x2="35632" y2="57258"/>
                        <a14:foregroundMark x1="33621" y1="57863" x2="62644" y2="58266"/>
                        <a14:foregroundMark x1="36494" y1="57863" x2="64943" y2="58468"/>
                        <a14:foregroundMark x1="33908" y1="58266" x2="46264" y2="584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45522"/>
          <a:stretch/>
        </p:blipFill>
        <p:spPr>
          <a:xfrm>
            <a:off x="4395323" y="3215291"/>
            <a:ext cx="4095931" cy="3647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576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2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24441"/>
            <a:ext cx="5998698" cy="1337066"/>
          </a:xfrm>
        </p:spPr>
        <p:txBody>
          <a:bodyPr>
            <a:normAutofit/>
          </a:bodyPr>
          <a:lstStyle/>
          <a:p>
            <a:r>
              <a:rPr lang="en-US" sz="6000" dirty="0" smtClean="0">
                <a:solidFill>
                  <a:schemeClr val="accent2">
                    <a:lumMod val="50000"/>
                  </a:schemeClr>
                </a:solidFill>
                <a:latin typeface="Baskerville Old Face" panose="02020602080505020303" pitchFamily="18" charset="0"/>
              </a:rPr>
              <a:t>TEAM # 6</a:t>
            </a:r>
            <a:endParaRPr lang="en-US" sz="6000" dirty="0">
              <a:solidFill>
                <a:schemeClr val="accent2">
                  <a:lumMod val="50000"/>
                </a:schemeClr>
              </a:solidFill>
              <a:latin typeface="Baskerville Old Face" panose="02020602080505020303" pitchFamily="18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9678842"/>
              </p:ext>
            </p:extLst>
          </p:nvPr>
        </p:nvGraphicFramePr>
        <p:xfrm>
          <a:off x="838200" y="1419825"/>
          <a:ext cx="9947647" cy="5190984"/>
        </p:xfrm>
        <a:graphic>
          <a:graphicData uri="http://schemas.openxmlformats.org/drawingml/2006/table">
            <a:tbl>
              <a:tblPr firstRow="1" bandRow="1"/>
              <a:tblGrid>
                <a:gridCol w="6137302">
                  <a:extLst>
                    <a:ext uri="{9D8B030D-6E8A-4147-A177-3AD203B41FA5}">
                      <a16:colId xmlns:a16="http://schemas.microsoft.com/office/drawing/2014/main" val="3057431389"/>
                    </a:ext>
                  </a:extLst>
                </a:gridCol>
                <a:gridCol w="3810345">
                  <a:extLst>
                    <a:ext uri="{9D8B030D-6E8A-4147-A177-3AD203B41FA5}">
                      <a16:colId xmlns:a16="http://schemas.microsoft.com/office/drawing/2014/main" val="1375661778"/>
                    </a:ext>
                  </a:extLst>
                </a:gridCol>
              </a:tblGrid>
              <a:tr h="865164">
                <a:tc>
                  <a:txBody>
                    <a:bodyPr/>
                    <a:lstStyle/>
                    <a:p>
                      <a:pPr algn="ctr"/>
                      <a:r>
                        <a:rPr lang="en-US" sz="4000" dirty="0" smtClean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HASANIKA</a:t>
                      </a:r>
                      <a:endParaRPr lang="en-US" sz="4000" dirty="0">
                        <a:solidFill>
                          <a:schemeClr val="accent5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HS21907784</a:t>
                      </a:r>
                      <a:endParaRPr lang="en-US" sz="3600" dirty="0">
                        <a:solidFill>
                          <a:schemeClr val="accent5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7505068"/>
                  </a:ext>
                </a:extLst>
              </a:tr>
              <a:tr h="865164">
                <a:tc>
                  <a:txBody>
                    <a:bodyPr/>
                    <a:lstStyle/>
                    <a:p>
                      <a:pPr algn="ctr"/>
                      <a:r>
                        <a:rPr lang="en-US" sz="4000" dirty="0" smtClean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JANEESHA</a:t>
                      </a:r>
                      <a:endParaRPr lang="en-US" sz="4000" dirty="0">
                        <a:solidFill>
                          <a:schemeClr val="accent5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HS21906930</a:t>
                      </a:r>
                      <a:endParaRPr lang="en-US" sz="3600" dirty="0">
                        <a:solidFill>
                          <a:schemeClr val="accent5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3864396"/>
                  </a:ext>
                </a:extLst>
              </a:tr>
              <a:tr h="865164">
                <a:tc>
                  <a:txBody>
                    <a:bodyPr/>
                    <a:lstStyle/>
                    <a:p>
                      <a:pPr algn="ctr"/>
                      <a:r>
                        <a:rPr lang="en-US" sz="4000" dirty="0" smtClean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RUWANI</a:t>
                      </a:r>
                      <a:endParaRPr lang="en-US" sz="4000" dirty="0">
                        <a:solidFill>
                          <a:schemeClr val="accent5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HS21908460</a:t>
                      </a:r>
                      <a:endParaRPr lang="en-US" sz="3600" dirty="0">
                        <a:solidFill>
                          <a:schemeClr val="accent5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4067242"/>
                  </a:ext>
                </a:extLst>
              </a:tr>
              <a:tr h="865164">
                <a:tc>
                  <a:txBody>
                    <a:bodyPr/>
                    <a:lstStyle/>
                    <a:p>
                      <a:pPr algn="ctr"/>
                      <a:r>
                        <a:rPr lang="en-US" sz="4000" dirty="0" smtClean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THARUSHI</a:t>
                      </a:r>
                      <a:endParaRPr lang="en-US" sz="4000" dirty="0">
                        <a:solidFill>
                          <a:schemeClr val="accent5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HS21910036</a:t>
                      </a:r>
                      <a:endParaRPr lang="en-US" sz="3600" dirty="0">
                        <a:solidFill>
                          <a:schemeClr val="accent5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8539836"/>
                  </a:ext>
                </a:extLst>
              </a:tr>
              <a:tr h="865164">
                <a:tc>
                  <a:txBody>
                    <a:bodyPr/>
                    <a:lstStyle/>
                    <a:p>
                      <a:pPr algn="ctr"/>
                      <a:r>
                        <a:rPr lang="en-US" sz="4000" dirty="0" smtClean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KAUSHALYA</a:t>
                      </a:r>
                      <a:endParaRPr lang="en-US" sz="4000" dirty="0">
                        <a:solidFill>
                          <a:schemeClr val="accent5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HS21908538</a:t>
                      </a:r>
                      <a:endParaRPr lang="en-US" sz="3600" dirty="0">
                        <a:solidFill>
                          <a:schemeClr val="accent5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455685"/>
                  </a:ext>
                </a:extLst>
              </a:tr>
              <a:tr h="865164">
                <a:tc>
                  <a:txBody>
                    <a:bodyPr/>
                    <a:lstStyle/>
                    <a:p>
                      <a:pPr algn="ctr"/>
                      <a:r>
                        <a:rPr lang="en-US" sz="4000" dirty="0" smtClean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CHIAKI</a:t>
                      </a:r>
                      <a:endParaRPr lang="en-US" sz="4000" dirty="0">
                        <a:solidFill>
                          <a:schemeClr val="accent5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HS21909382</a:t>
                      </a:r>
                      <a:endParaRPr lang="en-US" sz="3600" dirty="0">
                        <a:solidFill>
                          <a:schemeClr val="accent5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72488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43678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u="sng" dirty="0" smtClean="0">
                <a:solidFill>
                  <a:srgbClr val="002060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Lucida Bright" panose="02040602050505020304" pitchFamily="18" charset="0"/>
              </a:rPr>
              <a:t>WHAT IS BIOTECHNOLOGY</a:t>
            </a:r>
            <a:endParaRPr lang="en-US" u="sng" dirty="0">
              <a:solidFill>
                <a:srgbClr val="002060"/>
              </a:solidFill>
              <a:effectLst>
                <a:glow rad="228600">
                  <a:schemeClr val="accent4">
                    <a:satMod val="175000"/>
                    <a:alpha val="40000"/>
                  </a:schemeClr>
                </a:glow>
              </a:effectLst>
              <a:latin typeface="Lucida Bright" panose="020406020505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3895" y="1272549"/>
            <a:ext cx="12027877" cy="1044184"/>
          </a:xfrm>
        </p:spPr>
        <p:txBody>
          <a:bodyPr>
            <a:noAutofit/>
          </a:bodyPr>
          <a:lstStyle/>
          <a:p>
            <a:r>
              <a:rPr lang="en-US" sz="3200" dirty="0" smtClean="0">
                <a:solidFill>
                  <a:srgbClr val="002060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</a:effectLst>
                <a:latin typeface="Candara" panose="020E0502030303020204" pitchFamily="34" charset="0"/>
              </a:rPr>
              <a:t>In Biotechnology living organisms are used to make useful chemicals and products to perform an industrial task 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770185" y="2229182"/>
            <a:ext cx="6442334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3200" dirty="0" smtClean="0">
                <a:solidFill>
                  <a:srgbClr val="002060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Agricultural Biotechnology</a:t>
            </a:r>
          </a:p>
          <a:p>
            <a:pPr>
              <a:lnSpc>
                <a:spcPct val="150000"/>
              </a:lnSpc>
            </a:pPr>
            <a:endParaRPr lang="en-US" sz="3200" dirty="0" smtClean="0">
              <a:solidFill>
                <a:srgbClr val="002060"/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</a:effectLst>
            </a:endParaRPr>
          </a:p>
          <a:p>
            <a:pPr>
              <a:lnSpc>
                <a:spcPct val="150000"/>
              </a:lnSpc>
            </a:pPr>
            <a:r>
              <a:rPr lang="en-US" sz="3200" dirty="0" smtClean="0">
                <a:solidFill>
                  <a:srgbClr val="002060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2. Medical Biotechnology</a:t>
            </a:r>
          </a:p>
          <a:p>
            <a:pPr>
              <a:lnSpc>
                <a:spcPct val="150000"/>
              </a:lnSpc>
            </a:pPr>
            <a:r>
              <a:rPr lang="en-US" sz="3200" dirty="0" smtClean="0">
                <a:solidFill>
                  <a:srgbClr val="002060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3. Food Biotechnology</a:t>
            </a:r>
          </a:p>
          <a:p>
            <a:pPr>
              <a:lnSpc>
                <a:spcPct val="150000"/>
              </a:lnSpc>
            </a:pPr>
            <a:r>
              <a:rPr lang="en-US" sz="3200" dirty="0" smtClean="0">
                <a:solidFill>
                  <a:srgbClr val="002060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4. Environmental Biotechnology</a:t>
            </a:r>
          </a:p>
          <a:p>
            <a:pPr>
              <a:lnSpc>
                <a:spcPct val="150000"/>
              </a:lnSpc>
            </a:pPr>
            <a:r>
              <a:rPr lang="en-US" sz="3200" dirty="0" smtClean="0">
                <a:solidFill>
                  <a:srgbClr val="002060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5. Marine Biotechnology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endParaRPr lang="en-US" sz="3200" dirty="0">
              <a:solidFill>
                <a:srgbClr val="002060"/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67799" y="2815554"/>
            <a:ext cx="293914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rgbClr val="002060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Plant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rgbClr val="002060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Animal</a:t>
            </a:r>
            <a:endParaRPr lang="en-US" sz="3200" dirty="0">
              <a:solidFill>
                <a:srgbClr val="002060"/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</a:effectLst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8" t="207" r="-3" b="9792"/>
          <a:stretch/>
        </p:blipFill>
        <p:spPr>
          <a:xfrm>
            <a:off x="8751843" y="4184359"/>
            <a:ext cx="3224284" cy="2495006"/>
          </a:xfrm>
          <a:prstGeom prst="ellipse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97" t="2476" r="297" b="11809"/>
          <a:stretch/>
        </p:blipFill>
        <p:spPr>
          <a:xfrm>
            <a:off x="7186541" y="2374437"/>
            <a:ext cx="3130604" cy="2429689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012209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20506" y="400403"/>
            <a:ext cx="10044332" cy="858127"/>
          </a:xfrm>
        </p:spPr>
        <p:txBody>
          <a:bodyPr>
            <a:noAutofit/>
          </a:bodyPr>
          <a:lstStyle/>
          <a:p>
            <a:r>
              <a:rPr lang="en-US" sz="4000" b="1" dirty="0">
                <a:solidFill>
                  <a:srgbClr val="002060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AGRICULTURAL </a:t>
            </a:r>
            <a:r>
              <a:rPr lang="en-US" sz="4000" b="1" dirty="0" smtClean="0">
                <a:solidFill>
                  <a:srgbClr val="002060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 ANIMAL  BIOTECHNOLOGY </a:t>
            </a:r>
            <a:endParaRPr lang="en-US" sz="4000" b="1" dirty="0">
              <a:solidFill>
                <a:srgbClr val="002060"/>
              </a:solidFill>
              <a:effectLst>
                <a:glow rad="2286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D592E3-BA3B-4469-B36A-D031FB8EE1F6}"/>
              </a:ext>
            </a:extLst>
          </p:cNvPr>
          <p:cNvSpPr txBox="1"/>
          <p:nvPr/>
        </p:nvSpPr>
        <p:spPr>
          <a:xfrm>
            <a:off x="206326" y="1266091"/>
            <a:ext cx="8304628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b="0" i="0" dirty="0">
                <a:solidFill>
                  <a:srgbClr val="002060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latin typeface="Opensans light"/>
              </a:rPr>
              <a:t>Animal biotechnology use to produce genetically modified animals that synthesize therapeutic proteins, have improved growth rates </a:t>
            </a:r>
            <a:r>
              <a:rPr lang="en-US" sz="2400" b="0" i="0" dirty="0" smtClean="0">
                <a:solidFill>
                  <a:srgbClr val="002060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latin typeface="Opensans light"/>
              </a:rPr>
              <a:t>or </a:t>
            </a:r>
            <a:r>
              <a:rPr lang="en-US" sz="2400" b="0" i="0" dirty="0">
                <a:solidFill>
                  <a:srgbClr val="002060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latin typeface="Opensans light"/>
              </a:rPr>
              <a:t>resistant to disease. in order to improve their suitability for agriculture, industrial, or pharmaceutical applications</a:t>
            </a:r>
            <a:r>
              <a:rPr lang="en-US" sz="2800" b="0" i="0" dirty="0">
                <a:solidFill>
                  <a:srgbClr val="002060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latin typeface="Opensans light"/>
              </a:rPr>
              <a:t>.</a:t>
            </a:r>
            <a:r>
              <a:rPr lang="en-US" sz="2000" dirty="0">
                <a:solidFill>
                  <a:srgbClr val="002060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latin typeface="Times New Roman" panose="02020603050405020304" pitchFamily="18" charset="0"/>
                <a:ea typeface="Calibri" panose="020F0502020204030204" pitchFamily="34" charset="0"/>
              </a:rPr>
              <a:t> (National Research Council and others, 2002)</a:t>
            </a:r>
          </a:p>
          <a:p>
            <a:pPr algn="just"/>
            <a:endParaRPr lang="en-US" sz="2400" dirty="0">
              <a:solidFill>
                <a:srgbClr val="002060"/>
              </a:solidFill>
              <a:effectLst>
                <a:glow rad="228600">
                  <a:schemeClr val="accent6">
                    <a:satMod val="175000"/>
                    <a:alpha val="40000"/>
                  </a:schemeClr>
                </a:glow>
              </a:effectLst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59" t="739" r="1103" b="15997"/>
          <a:stretch/>
        </p:blipFill>
        <p:spPr>
          <a:xfrm>
            <a:off x="3479235" y="3334042"/>
            <a:ext cx="4742515" cy="3488788"/>
          </a:xfrm>
          <a:prstGeom prst="ellipse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56" t="-430" r="-1" b="-1"/>
          <a:stretch/>
        </p:blipFill>
        <p:spPr>
          <a:xfrm>
            <a:off x="9004245" y="1083747"/>
            <a:ext cx="2588456" cy="2552224"/>
          </a:xfrm>
          <a:prstGeom prst="ellipse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42" t="205" r="3196" b="16103"/>
          <a:stretch/>
        </p:blipFill>
        <p:spPr>
          <a:xfrm>
            <a:off x="8715041" y="3840480"/>
            <a:ext cx="3326904" cy="2757268"/>
          </a:xfrm>
          <a:prstGeom prst="ellipse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47" r="5573" b="8718"/>
          <a:stretch/>
        </p:blipFill>
        <p:spPr>
          <a:xfrm>
            <a:off x="98474" y="4040381"/>
            <a:ext cx="2887470" cy="2557368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803473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177354" y="172196"/>
            <a:ext cx="5544179" cy="15129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solidFill>
                  <a:srgbClr val="002060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cs typeface="Calibri"/>
              </a:rPr>
              <a:t>How was the Global Animal Biotechnology Market </a:t>
            </a:r>
            <a:r>
              <a:rPr lang="en-US" sz="3600" b="1" dirty="0" smtClean="0">
                <a:solidFill>
                  <a:srgbClr val="002060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cs typeface="Calibri"/>
              </a:rPr>
              <a:t>created ?</a:t>
            </a:r>
            <a:endParaRPr lang="en-US" sz="3600" dirty="0">
              <a:solidFill>
                <a:srgbClr val="002060"/>
              </a:solidFill>
              <a:effectLst>
                <a:glow rad="2286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5721533" y="4555030"/>
            <a:ext cx="6248400" cy="236538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b="1" dirty="0">
                <a:solidFill>
                  <a:srgbClr val="002060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cs typeface="Calibri"/>
              </a:rPr>
              <a:t>What are the reasons for the Global Biotechnology Market to grow rapidly around the</a:t>
            </a:r>
            <a:r>
              <a:rPr lang="en-US" sz="3600" dirty="0">
                <a:solidFill>
                  <a:srgbClr val="002060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cs typeface="Calibri"/>
              </a:rPr>
              <a:t> </a:t>
            </a:r>
            <a:r>
              <a:rPr lang="en-US" sz="3600" b="1" dirty="0" smtClean="0">
                <a:solidFill>
                  <a:srgbClr val="002060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cs typeface="Calibri"/>
              </a:rPr>
              <a:t>world ?</a:t>
            </a:r>
            <a:endParaRPr lang="en-US" sz="3600" b="1" dirty="0">
              <a:solidFill>
                <a:srgbClr val="002060"/>
              </a:solidFill>
              <a:effectLst>
                <a:glow rad="228600">
                  <a:schemeClr val="accent4">
                    <a:satMod val="175000"/>
                    <a:alpha val="40000"/>
                  </a:schemeClr>
                </a:glow>
              </a:effectLst>
              <a:ea typeface="+mn-lt"/>
              <a:cs typeface="+mn-lt"/>
            </a:endParaRPr>
          </a:p>
          <a:p>
            <a:pPr marL="571500" indent="-571500">
              <a:lnSpc>
                <a:spcPct val="100000"/>
              </a:lnSpc>
              <a:buChar char="•"/>
            </a:pPr>
            <a:endParaRPr lang="en-US" sz="3600" b="1" dirty="0">
              <a:solidFill>
                <a:srgbClr val="002060"/>
              </a:solidFill>
              <a:effectLst>
                <a:glow rad="228600">
                  <a:schemeClr val="accent4">
                    <a:satMod val="175000"/>
                    <a:alpha val="40000"/>
                  </a:schemeClr>
                </a:glow>
              </a:effectLst>
              <a:cs typeface="Calibri" panose="020F0502020204030204"/>
            </a:endParaRPr>
          </a:p>
          <a:p>
            <a:pPr>
              <a:lnSpc>
                <a:spcPct val="100000"/>
              </a:lnSpc>
            </a:pPr>
            <a:endParaRPr lang="en-US" sz="3600" dirty="0">
              <a:solidFill>
                <a:srgbClr val="002060"/>
              </a:solidFill>
              <a:effectLst>
                <a:glow rad="2286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91A4F3B4-7347-480B-B590-85D37D55C0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74" r="9484" b="3"/>
          <a:stretch/>
        </p:blipFill>
        <p:spPr>
          <a:xfrm>
            <a:off x="177354" y="1815234"/>
            <a:ext cx="4733070" cy="4884502"/>
          </a:xfrm>
          <a:custGeom>
            <a:avLst/>
            <a:gdLst/>
            <a:ahLst/>
            <a:cxnLst/>
            <a:rect l="l" t="t" r="r" b="b"/>
            <a:pathLst>
              <a:path w="5385130" h="6210629">
                <a:moveTo>
                  <a:pt x="2203018" y="0"/>
                </a:moveTo>
                <a:cubicBezTo>
                  <a:pt x="3960450" y="0"/>
                  <a:pt x="5385130" y="1424680"/>
                  <a:pt x="5385130" y="3182112"/>
                </a:cubicBezTo>
                <a:cubicBezTo>
                  <a:pt x="5385130" y="4500186"/>
                  <a:pt x="4583748" y="5631087"/>
                  <a:pt x="3441640" y="6114158"/>
                </a:cubicBezTo>
                <a:lnTo>
                  <a:pt x="3178061" y="6210629"/>
                </a:lnTo>
                <a:lnTo>
                  <a:pt x="1233206" y="6210629"/>
                </a:lnTo>
                <a:lnTo>
                  <a:pt x="1108901" y="6171135"/>
                </a:lnTo>
                <a:cubicBezTo>
                  <a:pt x="767738" y="6046219"/>
                  <a:pt x="453928" y="5864559"/>
                  <a:pt x="178899" y="5637585"/>
                </a:cubicBezTo>
                <a:lnTo>
                  <a:pt x="0" y="5474990"/>
                </a:lnTo>
                <a:lnTo>
                  <a:pt x="0" y="889234"/>
                </a:lnTo>
                <a:lnTo>
                  <a:pt x="178899" y="726640"/>
                </a:lnTo>
                <a:cubicBezTo>
                  <a:pt x="728956" y="272693"/>
                  <a:pt x="1434142" y="0"/>
                  <a:pt x="2203018" y="0"/>
                </a:cubicBezTo>
                <a:close/>
              </a:path>
            </a:pathLst>
          </a:custGeom>
          <a:ln w="76200">
            <a:solidFill>
              <a:srgbClr val="C5B09F"/>
            </a:solidFill>
          </a:ln>
        </p:spPr>
      </p:pic>
      <p:pic>
        <p:nvPicPr>
          <p:cNvPr id="7" name="Picture 6" descr="Supplies You Need for Baby &lt;strong&gt;Chicks&lt;/strong&gt;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253" y="42277"/>
            <a:ext cx="4192821" cy="3948555"/>
          </a:xfrm>
          <a:prstGeom prst="ellipse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C5B09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Oval Callout 7"/>
          <p:cNvSpPr/>
          <p:nvPr/>
        </p:nvSpPr>
        <p:spPr>
          <a:xfrm rot="1594379">
            <a:off x="4822751" y="2025288"/>
            <a:ext cx="2295164" cy="1442250"/>
          </a:xfrm>
          <a:prstGeom prst="wedgeEllipseCallout">
            <a:avLst>
              <a:gd name="adj1" fmla="val -25030"/>
              <a:gd name="adj2" fmla="val 71450"/>
            </a:avLst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 rot="1453376">
            <a:off x="5259401" y="2333249"/>
            <a:ext cx="17108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INNOJECT PRO MACHINE</a:t>
            </a:r>
          </a:p>
        </p:txBody>
      </p:sp>
    </p:spTree>
    <p:extLst>
      <p:ext uri="{BB962C8B-B14F-4D97-AF65-F5344CB8AC3E}">
        <p14:creationId xmlns:p14="http://schemas.microsoft.com/office/powerpoint/2010/main" val="911304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4256CEB-BC57-4973-AACF-4B793239603B}"/>
              </a:ext>
            </a:extLst>
          </p:cNvPr>
          <p:cNvSpPr txBox="1"/>
          <p:nvPr/>
        </p:nvSpPr>
        <p:spPr>
          <a:xfrm>
            <a:off x="0" y="123541"/>
            <a:ext cx="5118577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600" b="1" dirty="0">
                <a:solidFill>
                  <a:srgbClr val="002060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cs typeface="Calibri"/>
              </a:rPr>
              <a:t>The Global  Animal Biotechnology Market</a:t>
            </a:r>
            <a:endParaRPr lang="en-US" dirty="0">
              <a:solidFill>
                <a:srgbClr val="002060"/>
              </a:solidFill>
              <a:effectLst>
                <a:glow rad="2286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pic>
        <p:nvPicPr>
          <p:cNvPr id="3" name="Picture 3" descr="Chart&#10;&#10;Description automatically generated">
            <a:extLst>
              <a:ext uri="{FF2B5EF4-FFF2-40B4-BE49-F238E27FC236}">
                <a16:creationId xmlns:a16="http://schemas.microsoft.com/office/drawing/2014/main" id="{23B04682-8B3B-4407-B095-0680B202F5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807" t="19082" r="25753" b="13527"/>
          <a:stretch/>
        </p:blipFill>
        <p:spPr>
          <a:xfrm>
            <a:off x="65629" y="1503592"/>
            <a:ext cx="4658492" cy="3376371"/>
          </a:xfrm>
          <a:prstGeom prst="roundRect">
            <a:avLst>
              <a:gd name="adj" fmla="val 16667"/>
            </a:avLst>
          </a:prstGeom>
          <a:ln>
            <a:solidFill>
              <a:srgbClr val="C5B09F"/>
            </a:solidFill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502A2DE-5003-4F51-85BD-67DF04D6ED8F}"/>
              </a:ext>
            </a:extLst>
          </p:cNvPr>
          <p:cNvSpPr txBox="1"/>
          <p:nvPr/>
        </p:nvSpPr>
        <p:spPr>
          <a:xfrm>
            <a:off x="5458211" y="2552552"/>
            <a:ext cx="6639952" cy="190821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b="1" dirty="0">
                <a:solidFill>
                  <a:srgbClr val="002060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ea typeface="+mn-lt"/>
                <a:cs typeface="+mn-lt"/>
              </a:rPr>
              <a:t>What is the world rapidly growing animal biotechnology </a:t>
            </a:r>
            <a:r>
              <a:rPr lang="en-US" sz="3200" b="1" dirty="0" smtClean="0">
                <a:solidFill>
                  <a:srgbClr val="002060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ea typeface="+mn-lt"/>
                <a:cs typeface="+mn-lt"/>
              </a:rPr>
              <a:t>region ?</a:t>
            </a:r>
            <a:endParaRPr lang="en-US" sz="3200" b="1" dirty="0">
              <a:solidFill>
                <a:srgbClr val="002060"/>
              </a:solidFill>
              <a:effectLst>
                <a:glow rad="228600">
                  <a:schemeClr val="accent4">
                    <a:satMod val="175000"/>
                    <a:alpha val="40000"/>
                  </a:schemeClr>
                </a:glow>
              </a:effectLst>
              <a:cs typeface="Calibri"/>
            </a:endParaRPr>
          </a:p>
          <a:p>
            <a:endParaRPr lang="en-US" dirty="0">
              <a:solidFill>
                <a:srgbClr val="002060"/>
              </a:solidFill>
              <a:effectLst>
                <a:glow rad="2286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  <a:p>
            <a:endParaRPr lang="en-US" dirty="0">
              <a:solidFill>
                <a:srgbClr val="002060"/>
              </a:solidFill>
              <a:effectLst>
                <a:glow rad="2286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  <a:p>
            <a:pPr algn="l"/>
            <a:endParaRPr lang="en-US" dirty="0">
              <a:solidFill>
                <a:srgbClr val="002060"/>
              </a:solidFill>
              <a:effectLst>
                <a:glow rad="228600">
                  <a:schemeClr val="accent4">
                    <a:satMod val="175000"/>
                    <a:alpha val="40000"/>
                  </a:schemeClr>
                </a:glow>
              </a:effectLst>
              <a:cs typeface="Calibri"/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C6E3CA42-8792-4498-85E7-CA00BB4C17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676" t="2497" b="9224"/>
          <a:stretch/>
        </p:blipFill>
        <p:spPr>
          <a:xfrm>
            <a:off x="6439989" y="3925287"/>
            <a:ext cx="4913214" cy="2679695"/>
          </a:xfrm>
          <a:prstGeom prst="roundRect">
            <a:avLst/>
          </a:prstGeom>
          <a:ln w="19050"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</p:pic>
      <p:sp>
        <p:nvSpPr>
          <p:cNvPr id="7" name="TextBox 6"/>
          <p:cNvSpPr txBox="1"/>
          <p:nvPr/>
        </p:nvSpPr>
        <p:spPr>
          <a:xfrm>
            <a:off x="4799669" y="5059685"/>
            <a:ext cx="1786596" cy="16970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  <a:t>HIGH</a:t>
            </a:r>
          </a:p>
          <a:p>
            <a:pPr>
              <a:lnSpc>
                <a:spcPct val="150000"/>
              </a:lnSpc>
            </a:pPr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  <a:t>MEDIUM</a:t>
            </a:r>
          </a:p>
          <a:p>
            <a:pPr>
              <a:lnSpc>
                <a:spcPct val="150000"/>
              </a:lnSpc>
            </a:pPr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  <a:t>LOW</a:t>
            </a:r>
            <a:endParaRPr lang="en-US" sz="24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441635" y="5295536"/>
            <a:ext cx="239150" cy="23915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400985" y="6365832"/>
            <a:ext cx="239150" cy="2391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441635" y="5830684"/>
            <a:ext cx="239150" cy="23915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3043" y="138354"/>
            <a:ext cx="3159371" cy="2181497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949408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EE7087B-B564-4E07-AFF9-0D161765BA17}"/>
              </a:ext>
            </a:extLst>
          </p:cNvPr>
          <p:cNvSpPr txBox="1"/>
          <p:nvPr/>
        </p:nvSpPr>
        <p:spPr>
          <a:xfrm>
            <a:off x="222152" y="243504"/>
            <a:ext cx="116918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rgbClr val="002060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Large Scale Cloning of Camels.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A4AEBB1-8376-4075-8D94-39B7958BC267}"/>
              </a:ext>
            </a:extLst>
          </p:cNvPr>
          <p:cNvSpPr txBox="1"/>
          <p:nvPr/>
        </p:nvSpPr>
        <p:spPr>
          <a:xfrm>
            <a:off x="195481" y="1289406"/>
            <a:ext cx="1199651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rgbClr val="002060"/>
                </a:solidFill>
                <a:effectLst>
                  <a:glow rad="139700">
                    <a:schemeClr val="accent6">
                      <a:satMod val="175000"/>
                      <a:alpha val="40000"/>
                    </a:schemeClr>
                  </a:glo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 World’s 1</a:t>
            </a:r>
            <a:r>
              <a:rPr lang="en-US" sz="2400" baseline="30000" dirty="0">
                <a:solidFill>
                  <a:srgbClr val="002060"/>
                </a:solidFill>
                <a:effectLst>
                  <a:glow rad="139700">
                    <a:schemeClr val="accent6">
                      <a:satMod val="175000"/>
                      <a:alpha val="40000"/>
                    </a:schemeClr>
                  </a:glo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st</a:t>
            </a:r>
            <a:r>
              <a:rPr lang="en-US" sz="2400" dirty="0">
                <a:solidFill>
                  <a:srgbClr val="002060"/>
                </a:solidFill>
                <a:effectLst>
                  <a:glow rad="139700">
                    <a:schemeClr val="accent6">
                      <a:satMod val="175000"/>
                      <a:alpha val="40000"/>
                    </a:schemeClr>
                  </a:glo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 large scale cloning of camels took place in Abu Dhabi and was conducted through somatic cell nuclear transfer – process of transferring a nucleus of a stem cell to the cytoplasm of an egg.</a:t>
            </a:r>
          </a:p>
          <a:p>
            <a:endParaRPr lang="en-US" sz="2400" dirty="0">
              <a:solidFill>
                <a:srgbClr val="002060"/>
              </a:solidFill>
              <a:effectLst>
                <a:glow rad="139700">
                  <a:schemeClr val="accent6">
                    <a:satMod val="175000"/>
                    <a:alpha val="40000"/>
                  </a:schemeClr>
                </a:glow>
              </a:effectLst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9A2F76-35D2-4C3C-8CDF-8B9A53C7EBC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0" r="-2453"/>
          <a:stretch/>
        </p:blipFill>
        <p:spPr>
          <a:xfrm>
            <a:off x="7985560" y="4146445"/>
            <a:ext cx="4354260" cy="2801761"/>
          </a:xfrm>
          <a:prstGeom prst="ellipse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B1A098E-15F2-4F31-BCDA-12906C25734B}"/>
              </a:ext>
            </a:extLst>
          </p:cNvPr>
          <p:cNvSpPr txBox="1"/>
          <p:nvPr/>
        </p:nvSpPr>
        <p:spPr>
          <a:xfrm>
            <a:off x="9372772" y="2558348"/>
            <a:ext cx="23513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206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Hello! My name is </a:t>
            </a:r>
            <a:r>
              <a:rPr lang="en-US" sz="2000" dirty="0" err="1">
                <a:solidFill>
                  <a:srgbClr val="00206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Injaz</a:t>
            </a:r>
            <a:r>
              <a:rPr lang="en-US" sz="2000" dirty="0">
                <a:solidFill>
                  <a:srgbClr val="00206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 I was born on the 8</a:t>
            </a:r>
            <a:r>
              <a:rPr lang="en-US" sz="2000" baseline="30000" dirty="0">
                <a:solidFill>
                  <a:srgbClr val="00206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th</a:t>
            </a:r>
            <a:r>
              <a:rPr lang="en-US" sz="2000" dirty="0">
                <a:solidFill>
                  <a:srgbClr val="00206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of April 2009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C83B44-90F7-4E57-BA1E-F2AD66029C79}"/>
              </a:ext>
            </a:extLst>
          </p:cNvPr>
          <p:cNvSpPr txBox="1"/>
          <p:nvPr/>
        </p:nvSpPr>
        <p:spPr>
          <a:xfrm>
            <a:off x="5964702" y="6227947"/>
            <a:ext cx="27024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 Black" panose="020B0A04020102020204" pitchFamily="34" charset="0"/>
              </a:rPr>
              <a:t>World’s 1</a:t>
            </a:r>
            <a:r>
              <a:rPr lang="en-US" baseline="30000" dirty="0">
                <a:latin typeface="Arial Black" panose="020B0A04020102020204" pitchFamily="34" charset="0"/>
              </a:rPr>
              <a:t>st</a:t>
            </a:r>
            <a:r>
              <a:rPr lang="en-US" dirty="0">
                <a:latin typeface="Arial Black" panose="020B0A04020102020204" pitchFamily="34" charset="0"/>
              </a:rPr>
              <a:t> cloned camel with its calf.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8002E36-8E9D-4250-86BB-1E311E89285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80740"/>
            <a:ext cx="4724288" cy="3938268"/>
          </a:xfrm>
          <a:prstGeom prst="ellipse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504F4AE-F160-4FA9-AF29-826A09F0E395}"/>
              </a:ext>
            </a:extLst>
          </p:cNvPr>
          <p:cNvSpPr txBox="1"/>
          <p:nvPr/>
        </p:nvSpPr>
        <p:spPr>
          <a:xfrm rot="20676047">
            <a:off x="5395378" y="3065205"/>
            <a:ext cx="240777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 Black" panose="020B0A04020102020204" pitchFamily="34" charset="0"/>
                <a:ea typeface="Verdana" panose="020B0604030504040204" pitchFamily="34" charset="0"/>
              </a:rPr>
              <a:t>A herd of camels at a research center.</a:t>
            </a:r>
          </a:p>
        </p:txBody>
      </p:sp>
      <p:sp>
        <p:nvSpPr>
          <p:cNvPr id="5" name="Oval Callout 4"/>
          <p:cNvSpPr/>
          <p:nvPr/>
        </p:nvSpPr>
        <p:spPr>
          <a:xfrm>
            <a:off x="8732926" y="2398005"/>
            <a:ext cx="3265277" cy="1563099"/>
          </a:xfrm>
          <a:prstGeom prst="wedgeEllipseCallout">
            <a:avLst>
              <a:gd name="adj1" fmla="val -25611"/>
              <a:gd name="adj2" fmla="val 82621"/>
            </a:avLst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entagon 6"/>
          <p:cNvSpPr/>
          <p:nvPr/>
        </p:nvSpPr>
        <p:spPr>
          <a:xfrm rot="9924051">
            <a:off x="4664282" y="3149971"/>
            <a:ext cx="2669639" cy="1403010"/>
          </a:xfrm>
          <a:prstGeom prst="homePlate">
            <a:avLst>
              <a:gd name="adj" fmla="val 64904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173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36A0F4F-6703-4301-8487-449268DF2BEE}"/>
              </a:ext>
            </a:extLst>
          </p:cNvPr>
          <p:cNvSpPr txBox="1"/>
          <p:nvPr/>
        </p:nvSpPr>
        <p:spPr>
          <a:xfrm>
            <a:off x="61952" y="321483"/>
            <a:ext cx="118459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002060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Outcome of The World’s 1</a:t>
            </a:r>
            <a:r>
              <a:rPr lang="en-US" sz="3600" baseline="30000" dirty="0">
                <a:solidFill>
                  <a:srgbClr val="002060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st</a:t>
            </a:r>
            <a:r>
              <a:rPr lang="en-US" sz="3600" dirty="0">
                <a:solidFill>
                  <a:srgbClr val="002060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 Large Scale Cloning of Camels.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AC607C-AA6B-4FD1-B540-09BC09E205AF}"/>
              </a:ext>
            </a:extLst>
          </p:cNvPr>
          <p:cNvSpPr txBox="1"/>
          <p:nvPr/>
        </p:nvSpPr>
        <p:spPr>
          <a:xfrm>
            <a:off x="389109" y="1983310"/>
            <a:ext cx="29308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2060"/>
                </a:solidFill>
                <a:effectLst/>
                <a:latin typeface="Bahnschrift SemiLight Condensed" panose="020B0502040204020203" pitchFamily="34" charset="0"/>
                <a:ea typeface="Verdana" panose="020B0604030504040204" pitchFamily="34" charset="0"/>
              </a:rPr>
              <a:t>My friends are here to show you the results</a:t>
            </a:r>
            <a:r>
              <a:rPr lang="en-US" sz="2400" dirty="0" smtClean="0">
                <a:solidFill>
                  <a:srgbClr val="002060"/>
                </a:solidFill>
                <a:effectLst/>
                <a:latin typeface="Bahnschrift SemiLight Condensed" panose="020B0502040204020203" pitchFamily="34" charset="0"/>
                <a:ea typeface="Verdana" panose="020B0604030504040204" pitchFamily="34" charset="0"/>
              </a:rPr>
              <a:t>.</a:t>
            </a:r>
          </a:p>
          <a:p>
            <a:r>
              <a:rPr lang="en-US" sz="2400" dirty="0" smtClean="0">
                <a:solidFill>
                  <a:srgbClr val="002060"/>
                </a:solidFill>
                <a:effectLst/>
                <a:latin typeface="Bahnschrift SemiLight Condensed" panose="020B0502040204020203" pitchFamily="34" charset="0"/>
                <a:ea typeface="Verdana" panose="020B0604030504040204" pitchFamily="34" charset="0"/>
              </a:rPr>
              <a:t>So …..what do you think ?</a:t>
            </a:r>
            <a:endParaRPr lang="en-US" sz="2400" dirty="0">
              <a:solidFill>
                <a:srgbClr val="002060"/>
              </a:solidFill>
              <a:effectLst/>
              <a:latin typeface="Bahnschrift SemiLight Condensed" panose="020B0502040204020203" pitchFamily="34" charset="0"/>
              <a:ea typeface="Verdana" panose="020B060403050404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55DBD1-26A6-45C0-88AA-10235486865A}"/>
              </a:ext>
            </a:extLst>
          </p:cNvPr>
          <p:cNvSpPr txBox="1"/>
          <p:nvPr/>
        </p:nvSpPr>
        <p:spPr>
          <a:xfrm>
            <a:off x="3726000" y="1666378"/>
            <a:ext cx="6019264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rgbClr val="002060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latin typeface="Bahnschrift SemiLight Condensed" panose="020B0502040204020203" pitchFamily="34" charset="0"/>
                <a:ea typeface="Verdana" panose="020B0604030504040204" pitchFamily="34" charset="0"/>
              </a:rPr>
              <a:t> Number of surrogates	</a:t>
            </a:r>
            <a:r>
              <a:rPr lang="en-US" sz="2400" dirty="0" smtClean="0">
                <a:solidFill>
                  <a:srgbClr val="002060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latin typeface="Bahnschrift SemiLight Condensed" panose="020B0502040204020203" pitchFamily="34" charset="0"/>
                <a:ea typeface="Verdana" panose="020B0604030504040204" pitchFamily="34" charset="0"/>
              </a:rPr>
              <a:t> :</a:t>
            </a:r>
            <a:endParaRPr lang="en-US" sz="2400" dirty="0">
              <a:solidFill>
                <a:srgbClr val="002060"/>
              </a:solidFill>
              <a:effectLst>
                <a:glow rad="228600">
                  <a:schemeClr val="accent6">
                    <a:satMod val="175000"/>
                    <a:alpha val="40000"/>
                  </a:schemeClr>
                </a:glow>
              </a:effectLst>
              <a:latin typeface="Bahnschrift SemiLight Condensed" panose="020B0502040204020203" pitchFamily="34" charset="0"/>
              <a:ea typeface="Verdana" panose="020B0604030504040204" pitchFamily="34" charset="0"/>
            </a:endParaRPr>
          </a:p>
          <a:p>
            <a:r>
              <a:rPr lang="en-US" sz="2400" dirty="0">
                <a:solidFill>
                  <a:srgbClr val="002060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latin typeface="Bahnschrift SemiLight Condensed" panose="020B0502040204020203" pitchFamily="34" charset="0"/>
                <a:ea typeface="Verdana" panose="020B0604030504040204" pitchFamily="34" charset="0"/>
              </a:rPr>
              <a:t>		 ( 287 )</a:t>
            </a:r>
          </a:p>
          <a:p>
            <a:endParaRPr lang="en-US" sz="2400" dirty="0">
              <a:solidFill>
                <a:srgbClr val="002060"/>
              </a:solidFill>
              <a:effectLst>
                <a:glow rad="228600">
                  <a:schemeClr val="accent6">
                    <a:satMod val="175000"/>
                    <a:alpha val="40000"/>
                  </a:schemeClr>
                </a:glow>
              </a:effectLst>
              <a:latin typeface="Bahnschrift SemiLight Condensed" panose="020B0502040204020203" pitchFamily="34" charset="0"/>
              <a:ea typeface="Verdana" panose="020B0604030504040204" pitchFamily="34" charset="0"/>
            </a:endParaRPr>
          </a:p>
          <a:p>
            <a:endParaRPr lang="en-US" sz="2400" dirty="0">
              <a:solidFill>
                <a:srgbClr val="002060"/>
              </a:solidFill>
              <a:effectLst>
                <a:glow rad="228600">
                  <a:schemeClr val="accent6">
                    <a:satMod val="175000"/>
                    <a:alpha val="40000"/>
                  </a:schemeClr>
                </a:glow>
              </a:effectLst>
              <a:latin typeface="Bahnschrift SemiLight Condensed" panose="020B0502040204020203" pitchFamily="34" charset="0"/>
              <a:ea typeface="Verdana" panose="020B060403050404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rgbClr val="002060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latin typeface="Bahnschrift SemiLight Condensed" panose="020B0502040204020203" pitchFamily="34" charset="0"/>
                <a:ea typeface="Verdana" panose="020B0604030504040204" pitchFamily="34" charset="0"/>
              </a:rPr>
              <a:t>Pregnancy </a:t>
            </a:r>
            <a:r>
              <a:rPr lang="en-US" sz="2400" dirty="0" smtClean="0">
                <a:solidFill>
                  <a:srgbClr val="002060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latin typeface="Bahnschrift SemiLight Condensed" panose="020B0502040204020203" pitchFamily="34" charset="0"/>
                <a:ea typeface="Verdana" panose="020B0604030504040204" pitchFamily="34" charset="0"/>
              </a:rPr>
              <a:t>confirmations :</a:t>
            </a:r>
            <a:endParaRPr lang="en-US" sz="2400" dirty="0">
              <a:solidFill>
                <a:srgbClr val="002060"/>
              </a:solidFill>
              <a:effectLst>
                <a:glow rad="228600">
                  <a:schemeClr val="accent6">
                    <a:satMod val="175000"/>
                    <a:alpha val="40000"/>
                  </a:schemeClr>
                </a:glow>
              </a:effectLst>
              <a:latin typeface="Bahnschrift SemiLight Condensed" panose="020B0502040204020203" pitchFamily="34" charset="0"/>
              <a:ea typeface="Verdana" panose="020B0604030504040204" pitchFamily="34" charset="0"/>
            </a:endParaRPr>
          </a:p>
          <a:p>
            <a:r>
              <a:rPr lang="en-US" sz="2400" dirty="0">
                <a:solidFill>
                  <a:srgbClr val="002060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latin typeface="Bahnschrift SemiLight Condensed" panose="020B0502040204020203" pitchFamily="34" charset="0"/>
                <a:ea typeface="Verdana" panose="020B0604030504040204" pitchFamily="34" charset="0"/>
              </a:rPr>
              <a:t>		 ( 47 )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sz="2400" dirty="0">
              <a:solidFill>
                <a:srgbClr val="002060"/>
              </a:solidFill>
              <a:effectLst>
                <a:glow rad="228600">
                  <a:schemeClr val="accent6">
                    <a:satMod val="175000"/>
                    <a:alpha val="40000"/>
                  </a:schemeClr>
                </a:glow>
              </a:effectLst>
              <a:latin typeface="Bahnschrift SemiLight Condensed" panose="020B0502040204020203" pitchFamily="34" charset="0"/>
              <a:ea typeface="Verdana" panose="020B060403050404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sz="2400" dirty="0">
              <a:solidFill>
                <a:srgbClr val="002060"/>
              </a:solidFill>
              <a:effectLst>
                <a:glow rad="228600">
                  <a:schemeClr val="accent6">
                    <a:satMod val="175000"/>
                    <a:alpha val="40000"/>
                  </a:schemeClr>
                </a:glow>
              </a:effectLst>
              <a:latin typeface="Bahnschrift SemiLight Condensed" panose="020B0502040204020203" pitchFamily="34" charset="0"/>
              <a:ea typeface="Verdana" panose="020B060403050404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rgbClr val="002060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latin typeface="Bahnschrift SemiLight Condensed" panose="020B0502040204020203" pitchFamily="34" charset="0"/>
                <a:ea typeface="Verdana" panose="020B0604030504040204" pitchFamily="34" charset="0"/>
              </a:rPr>
              <a:t>Maintained </a:t>
            </a:r>
            <a:r>
              <a:rPr lang="en-US" sz="2400" dirty="0" smtClean="0">
                <a:solidFill>
                  <a:srgbClr val="002060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latin typeface="Bahnschrift SemiLight Condensed" panose="020B0502040204020203" pitchFamily="34" charset="0"/>
                <a:ea typeface="Verdana" panose="020B0604030504040204" pitchFamily="34" charset="0"/>
              </a:rPr>
              <a:t>pregnancies :</a:t>
            </a:r>
            <a:endParaRPr lang="en-US" sz="2400" dirty="0">
              <a:solidFill>
                <a:srgbClr val="002060"/>
              </a:solidFill>
              <a:effectLst>
                <a:glow rad="228600">
                  <a:schemeClr val="accent6">
                    <a:satMod val="175000"/>
                    <a:alpha val="40000"/>
                  </a:schemeClr>
                </a:glow>
              </a:effectLst>
              <a:latin typeface="Bahnschrift SemiLight Condensed" panose="020B0502040204020203" pitchFamily="34" charset="0"/>
              <a:ea typeface="Verdana" panose="020B0604030504040204" pitchFamily="34" charset="0"/>
            </a:endParaRPr>
          </a:p>
          <a:p>
            <a:r>
              <a:rPr lang="en-US" sz="2400" dirty="0">
                <a:solidFill>
                  <a:srgbClr val="002060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latin typeface="Bahnschrift SemiLight Condensed" panose="020B0502040204020203" pitchFamily="34" charset="0"/>
                <a:ea typeface="Verdana" panose="020B0604030504040204" pitchFamily="34" charset="0"/>
              </a:rPr>
              <a:t>		 ( 28 )</a:t>
            </a:r>
          </a:p>
          <a:p>
            <a:endParaRPr lang="en-US" sz="2400" dirty="0">
              <a:solidFill>
                <a:srgbClr val="002060"/>
              </a:solidFill>
              <a:effectLst>
                <a:glow rad="228600">
                  <a:schemeClr val="accent6">
                    <a:satMod val="175000"/>
                    <a:alpha val="40000"/>
                  </a:schemeClr>
                </a:glow>
              </a:effectLst>
              <a:latin typeface="Bahnschrift SemiLight Condensed" panose="020B0502040204020203" pitchFamily="34" charset="0"/>
              <a:ea typeface="Verdana" panose="020B060403050404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sz="2400" dirty="0">
              <a:solidFill>
                <a:srgbClr val="002060"/>
              </a:solidFill>
              <a:effectLst>
                <a:glow rad="228600">
                  <a:schemeClr val="accent6">
                    <a:satMod val="175000"/>
                    <a:alpha val="40000"/>
                  </a:schemeClr>
                </a:glow>
              </a:effectLst>
              <a:latin typeface="Bahnschrift SemiLight Condensed" panose="020B0502040204020203" pitchFamily="34" charset="0"/>
              <a:ea typeface="Verdana" panose="020B060403050404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rgbClr val="002060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latin typeface="Bahnschrift SemiLight Condensed" panose="020B0502040204020203" pitchFamily="34" charset="0"/>
                <a:ea typeface="Verdana" panose="020B0604030504040204" pitchFamily="34" charset="0"/>
              </a:rPr>
              <a:t>Survived and healthy	</a:t>
            </a:r>
            <a:r>
              <a:rPr lang="en-US" sz="2400" dirty="0" smtClean="0">
                <a:solidFill>
                  <a:srgbClr val="002060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latin typeface="Bahnschrift SemiLight Condensed" panose="020B0502040204020203" pitchFamily="34" charset="0"/>
                <a:ea typeface="Verdana" panose="020B0604030504040204" pitchFamily="34" charset="0"/>
              </a:rPr>
              <a:t>:   </a:t>
            </a:r>
            <a:r>
              <a:rPr lang="en-US" sz="2400" dirty="0">
                <a:solidFill>
                  <a:srgbClr val="002060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latin typeface="Bahnschrift SemiLight Condensed" panose="020B0502040204020203" pitchFamily="34" charset="0"/>
                <a:ea typeface="Verdana" panose="020B0604030504040204" pitchFamily="34" charset="0"/>
              </a:rPr>
              <a:t>		</a:t>
            </a:r>
          </a:p>
          <a:p>
            <a:r>
              <a:rPr lang="en-US" sz="2400" dirty="0">
                <a:solidFill>
                  <a:srgbClr val="002060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latin typeface="Bahnschrift SemiLight Condensed" panose="020B0502040204020203" pitchFamily="34" charset="0"/>
                <a:ea typeface="Verdana" panose="020B0604030504040204" pitchFamily="34" charset="0"/>
              </a:rPr>
              <a:t>		 ( 19 )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191" b="95343" l="714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5436" y="1786596"/>
            <a:ext cx="1050860" cy="1074629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191" b="95343" l="714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8516" y="2906435"/>
            <a:ext cx="1050860" cy="1074629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191" b="95343" l="714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3485" y="2935343"/>
            <a:ext cx="1050860" cy="1074629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191" b="95343" l="714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4288" y="4166180"/>
            <a:ext cx="1050860" cy="1074629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191" b="95343" l="714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5684" y="1769288"/>
            <a:ext cx="1050860" cy="1074629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191" b="95343" l="714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5893" y="1758989"/>
            <a:ext cx="1050860" cy="1074629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191" b="95343" l="714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6102" y="1758989"/>
            <a:ext cx="1050860" cy="1074629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191" b="95343" l="714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5282" y="1748283"/>
            <a:ext cx="1050860" cy="1074629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191" b="95343" l="714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3663" y="4173752"/>
            <a:ext cx="1050860" cy="1074629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191" b="95343" l="714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0716" y="2958253"/>
            <a:ext cx="1050860" cy="1074629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191" b="95343" l="714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0866" y="5551554"/>
            <a:ext cx="1050860" cy="1074629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763" b="98878" l="1250" r="9937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07" y="4032882"/>
            <a:ext cx="2280899" cy="1779101"/>
          </a:xfrm>
          <a:prstGeom prst="rect">
            <a:avLst/>
          </a:prstGeom>
        </p:spPr>
      </p:pic>
      <p:sp>
        <p:nvSpPr>
          <p:cNvPr id="45" name="Cloud Callout 44"/>
          <p:cNvSpPr/>
          <p:nvPr/>
        </p:nvSpPr>
        <p:spPr>
          <a:xfrm>
            <a:off x="-28559" y="1743875"/>
            <a:ext cx="3663070" cy="1679201"/>
          </a:xfrm>
          <a:prstGeom prst="cloudCallout">
            <a:avLst>
              <a:gd name="adj1" fmla="val -22804"/>
              <a:gd name="adj2" fmla="val 84591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382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305173" y="319390"/>
            <a:ext cx="11217322" cy="1158889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smtClean="0">
                <a:solidFill>
                  <a:srgbClr val="002060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     </a:t>
            </a:r>
            <a:r>
              <a:rPr lang="en-US" b="1" dirty="0" smtClean="0">
                <a:solidFill>
                  <a:srgbClr val="002060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 Breeding for Disease Resistance of Livestock</a:t>
            </a:r>
            <a:endParaRPr lang="en-US" b="1" dirty="0">
              <a:solidFill>
                <a:srgbClr val="002060"/>
              </a:solidFill>
              <a:effectLst>
                <a:glow rad="2286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98475" y="1621763"/>
            <a:ext cx="5740684" cy="482123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rgbClr val="002060"/>
                </a:solidFill>
                <a:effectLst>
                  <a:glow rad="1397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What is Resistant of Disease?</a:t>
            </a:r>
          </a:p>
          <a:p>
            <a:pPr marL="0" indent="0">
              <a:buNone/>
            </a:pPr>
            <a:endParaRPr lang="en-US" dirty="0" smtClean="0">
              <a:solidFill>
                <a:srgbClr val="002060"/>
              </a:solidFill>
              <a:effectLst>
                <a:glow rad="139700">
                  <a:schemeClr val="accent6">
                    <a:satMod val="175000"/>
                    <a:alpha val="40000"/>
                  </a:schemeClr>
                </a:glow>
              </a:effectLst>
            </a:endParaRPr>
          </a:p>
          <a:p>
            <a:pPr marL="0" indent="0">
              <a:buNone/>
            </a:pPr>
            <a:endParaRPr lang="en-US" dirty="0" smtClean="0">
              <a:solidFill>
                <a:srgbClr val="002060"/>
              </a:solidFill>
              <a:effectLst>
                <a:glow rad="139700">
                  <a:schemeClr val="accent6">
                    <a:satMod val="175000"/>
                    <a:alpha val="40000"/>
                  </a:schemeClr>
                </a:glow>
              </a:effectLst>
            </a:endParaRPr>
          </a:p>
          <a:p>
            <a:pPr marL="0" indent="0">
              <a:buNone/>
            </a:pPr>
            <a:endParaRPr lang="en-US" dirty="0">
              <a:solidFill>
                <a:srgbClr val="002060"/>
              </a:solidFill>
              <a:effectLst>
                <a:glow rad="139700">
                  <a:schemeClr val="accent6">
                    <a:satMod val="175000"/>
                    <a:alpha val="40000"/>
                  </a:schemeClr>
                </a:glow>
              </a:effectLst>
            </a:endParaRPr>
          </a:p>
          <a:p>
            <a:pPr marL="0" indent="0">
              <a:buNone/>
            </a:pPr>
            <a:endParaRPr lang="en-US" dirty="0">
              <a:solidFill>
                <a:srgbClr val="002060"/>
              </a:solidFill>
              <a:effectLst>
                <a:glow rad="139700">
                  <a:schemeClr val="accent6">
                    <a:satMod val="175000"/>
                    <a:alpha val="40000"/>
                  </a:schemeClr>
                </a:glow>
              </a:effectLst>
            </a:endParaRPr>
          </a:p>
          <a:p>
            <a:pPr marL="0" indent="0">
              <a:buNone/>
            </a:pPr>
            <a:endParaRPr lang="en-US" dirty="0" smtClean="0">
              <a:solidFill>
                <a:srgbClr val="002060"/>
              </a:solidFill>
              <a:effectLst>
                <a:glow rad="139700">
                  <a:schemeClr val="accent6">
                    <a:satMod val="175000"/>
                    <a:alpha val="40000"/>
                  </a:schemeClr>
                </a:glow>
              </a:effectLst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rgbClr val="002060"/>
                </a:solidFill>
                <a:effectLst>
                  <a:glow rad="1397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This schematic diagram showing the applications of </a:t>
            </a:r>
            <a:r>
              <a:rPr lang="en-US" dirty="0" err="1" smtClean="0">
                <a:solidFill>
                  <a:srgbClr val="002060"/>
                </a:solidFill>
                <a:effectLst>
                  <a:glow rad="1397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immuno</a:t>
            </a:r>
            <a:r>
              <a:rPr lang="en-US" dirty="0" smtClean="0">
                <a:solidFill>
                  <a:srgbClr val="002060"/>
                </a:solidFill>
                <a:effectLst>
                  <a:glow rad="1397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 genomics and genome editing to produce disease resistant   animals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>
              <a:solidFill>
                <a:srgbClr val="002060"/>
              </a:solidFill>
              <a:effectLst>
                <a:glow rad="139700">
                  <a:schemeClr val="accent6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8" name="Oval 7"/>
          <p:cNvSpPr/>
          <p:nvPr/>
        </p:nvSpPr>
        <p:spPr>
          <a:xfrm>
            <a:off x="8685158" y="1551271"/>
            <a:ext cx="1628065" cy="58024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6906607" y="2383127"/>
            <a:ext cx="1502669" cy="58191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10391301" y="2300901"/>
            <a:ext cx="1528555" cy="56597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8043432" y="3233955"/>
            <a:ext cx="2455129" cy="487153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 flipV="1">
            <a:off x="7133236" y="4359557"/>
            <a:ext cx="4668699" cy="393198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7215649" y="5296671"/>
            <a:ext cx="4299490" cy="557682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6897759" y="6282983"/>
            <a:ext cx="4668699" cy="33568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10391301" y="2053209"/>
            <a:ext cx="473367" cy="23846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8075696" y="2033793"/>
            <a:ext cx="519181" cy="25228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8278705" y="2824291"/>
            <a:ext cx="2377763" cy="708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7730301" y="3089425"/>
            <a:ext cx="293679" cy="1850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10546938" y="3048990"/>
            <a:ext cx="219059" cy="2317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Down Arrow 19"/>
          <p:cNvSpPr/>
          <p:nvPr/>
        </p:nvSpPr>
        <p:spPr>
          <a:xfrm>
            <a:off x="9061341" y="3994621"/>
            <a:ext cx="273163" cy="25113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Down Arrow 20"/>
          <p:cNvSpPr/>
          <p:nvPr/>
        </p:nvSpPr>
        <p:spPr>
          <a:xfrm>
            <a:off x="9112384" y="5879176"/>
            <a:ext cx="266847" cy="25445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Down Arrow 21"/>
          <p:cNvSpPr/>
          <p:nvPr/>
        </p:nvSpPr>
        <p:spPr>
          <a:xfrm>
            <a:off x="9151818" y="4930544"/>
            <a:ext cx="238356" cy="25021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 flipH="1">
            <a:off x="8772676" y="1636717"/>
            <a:ext cx="15405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/>
              <a:t>Host immune system</a:t>
            </a:r>
            <a:endParaRPr lang="en-US" sz="1400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10524852" y="2399220"/>
            <a:ext cx="1242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Pathogens</a:t>
            </a:r>
            <a:endParaRPr lang="en-US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7004555" y="2408820"/>
            <a:ext cx="1539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Host</a:t>
            </a:r>
            <a:r>
              <a:rPr lang="en-US" dirty="0" smtClean="0"/>
              <a:t> </a:t>
            </a:r>
            <a:r>
              <a:rPr lang="en-US" b="1" dirty="0" smtClean="0"/>
              <a:t>genome</a:t>
            </a:r>
            <a:endParaRPr lang="en-US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8067893" y="3217759"/>
            <a:ext cx="23867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/>
              <a:t>Application of Immunogenomics</a:t>
            </a:r>
            <a:endParaRPr lang="en-US" sz="1400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7120413" y="4380263"/>
            <a:ext cx="45046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/>
              <a:t>Identification of candidate genes for disease resistance</a:t>
            </a:r>
            <a:endParaRPr lang="en-US" sz="1400" b="1" dirty="0"/>
          </a:p>
        </p:txBody>
      </p:sp>
      <p:sp>
        <p:nvSpPr>
          <p:cNvPr id="28" name="TextBox 27"/>
          <p:cNvSpPr txBox="1"/>
          <p:nvPr/>
        </p:nvSpPr>
        <p:spPr>
          <a:xfrm>
            <a:off x="7252165" y="5355956"/>
            <a:ext cx="40182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/>
              <a:t>Application of CRISPR/Cas9-based genome editing for the target gene</a:t>
            </a:r>
            <a:endParaRPr lang="en-US" sz="1400" b="1" dirty="0"/>
          </a:p>
        </p:txBody>
      </p:sp>
      <p:sp>
        <p:nvSpPr>
          <p:cNvPr id="29" name="TextBox 28"/>
          <p:cNvSpPr txBox="1"/>
          <p:nvPr/>
        </p:nvSpPr>
        <p:spPr>
          <a:xfrm>
            <a:off x="7525816" y="6325492"/>
            <a:ext cx="33442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/>
              <a:t>Disease resistant animals</a:t>
            </a:r>
            <a:endParaRPr lang="en-US" sz="14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9333" l="167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287" y="2433963"/>
            <a:ext cx="1310923" cy="13109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7253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736236">
            <a:off x="1976705" y="2122547"/>
            <a:ext cx="2601157" cy="2427747"/>
          </a:xfrm>
          <a:prstGeom prst="rect">
            <a:avLst/>
          </a:prstGeom>
        </p:spPr>
      </p:pic>
      <p:sp>
        <p:nvSpPr>
          <p:cNvPr id="31" name="Curved Right Arrow 30"/>
          <p:cNvSpPr/>
          <p:nvPr/>
        </p:nvSpPr>
        <p:spPr>
          <a:xfrm rot="17663361">
            <a:off x="5524930" y="5617161"/>
            <a:ext cx="601626" cy="1330267"/>
          </a:xfrm>
          <a:prstGeom prst="curvedRightArrow">
            <a:avLst>
              <a:gd name="adj1" fmla="val 15919"/>
              <a:gd name="adj2" fmla="val 43912"/>
              <a:gd name="adj3" fmla="val 31039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281" b="89932" l="8846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5573" y="2417531"/>
            <a:ext cx="2871004" cy="1952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966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1544</TotalTime>
  <Words>550</Words>
  <Application>Microsoft Office PowerPoint</Application>
  <PresentationFormat>Widescreen</PresentationFormat>
  <Paragraphs>123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35" baseType="lpstr">
      <vt:lpstr>Arial</vt:lpstr>
      <vt:lpstr>Arial Black</vt:lpstr>
      <vt:lpstr>Bahnschrift Light</vt:lpstr>
      <vt:lpstr>Bahnschrift SemiBold</vt:lpstr>
      <vt:lpstr>Bahnschrift SemiLight Condensed</vt:lpstr>
      <vt:lpstr>Baskerville Old Face</vt:lpstr>
      <vt:lpstr>Bodoni MT</vt:lpstr>
      <vt:lpstr>Calibri</vt:lpstr>
      <vt:lpstr>Calibri Light</vt:lpstr>
      <vt:lpstr>Candara</vt:lpstr>
      <vt:lpstr>Comic Sans MS</vt:lpstr>
      <vt:lpstr>Lucida Bright</vt:lpstr>
      <vt:lpstr>Opensans light</vt:lpstr>
      <vt:lpstr>Times New Roman</vt:lpstr>
      <vt:lpstr>Verdana</vt:lpstr>
      <vt:lpstr>Vrinda</vt:lpstr>
      <vt:lpstr>Wingdings</vt:lpstr>
      <vt:lpstr>Office Theme</vt:lpstr>
      <vt:lpstr>AGRICULTURAL  ANIMAL   BIOTECHNOLOGY</vt:lpstr>
      <vt:lpstr>TEAM # 6</vt:lpstr>
      <vt:lpstr>WHAT IS BIOTECHNOLOGY</vt:lpstr>
      <vt:lpstr>AGRICULTURAL  ANIMAL  BIOTECHNOLOGY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 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AGRICULTURE AND LIVESTOCK BIOTECHNOLOGY</dc:title>
  <dc:creator>HASANIKA</dc:creator>
  <cp:lastModifiedBy>HASANIKA</cp:lastModifiedBy>
  <cp:revision>90</cp:revision>
  <dcterms:created xsi:type="dcterms:W3CDTF">2021-08-19T07:36:44Z</dcterms:created>
  <dcterms:modified xsi:type="dcterms:W3CDTF">2021-08-23T10:27:25Z</dcterms:modified>
</cp:coreProperties>
</file>